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237">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577EE4B-2F4B-4714-9E69-60D2F4CBB44A}">
  <a:tblStyle styleId="{A577EE4B-2F4B-4714-9E69-60D2F4CBB44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A792EB5-624D-42A2-BF90-80898B3A4090}"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237"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84" Type="http://schemas.openxmlformats.org/officeDocument/2006/relationships/slide" Target="slides/slide77.xml"/><Relationship Id="rId83" Type="http://schemas.openxmlformats.org/officeDocument/2006/relationships/slide" Target="slides/slide76.xml"/><Relationship Id="rId42" Type="http://schemas.openxmlformats.org/officeDocument/2006/relationships/slide" Target="slides/slide35.xml"/><Relationship Id="rId86" Type="http://schemas.openxmlformats.org/officeDocument/2006/relationships/slide" Target="slides/slide79.xml"/><Relationship Id="rId41" Type="http://schemas.openxmlformats.org/officeDocument/2006/relationships/slide" Target="slides/slide34.xml"/><Relationship Id="rId85" Type="http://schemas.openxmlformats.org/officeDocument/2006/relationships/slide" Target="slides/slide78.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slide" Target="slides/slide68.xml"/><Relationship Id="rId30" Type="http://schemas.openxmlformats.org/officeDocument/2006/relationships/slide" Target="slides/slide23.xml"/><Relationship Id="rId74" Type="http://schemas.openxmlformats.org/officeDocument/2006/relationships/slide" Target="slides/slide67.xml"/><Relationship Id="rId33" Type="http://schemas.openxmlformats.org/officeDocument/2006/relationships/slide" Target="slides/slide26.xml"/><Relationship Id="rId77" Type="http://schemas.openxmlformats.org/officeDocument/2006/relationships/slide" Target="slides/slide70.xml"/><Relationship Id="rId32" Type="http://schemas.openxmlformats.org/officeDocument/2006/relationships/slide" Target="slides/slide25.xml"/><Relationship Id="rId76" Type="http://schemas.openxmlformats.org/officeDocument/2006/relationships/slide" Target="slides/slide69.xml"/><Relationship Id="rId35" Type="http://schemas.openxmlformats.org/officeDocument/2006/relationships/slide" Target="slides/slide28.xml"/><Relationship Id="rId79" Type="http://schemas.openxmlformats.org/officeDocument/2006/relationships/slide" Target="slides/slide72.xml"/><Relationship Id="rId34" Type="http://schemas.openxmlformats.org/officeDocument/2006/relationships/slide" Target="slides/slide27.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483a8f8d80_0_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483a8f8d80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98414f8b70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98414f8b7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191927b585_0_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191927b585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102f5b985b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102f5b985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Wow! People are already figuring out how to mix blacks and greys!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Uau! Njerëzit tashmë po e kuptojnë se si t’i kombinojnë të zezat me gritë!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ዋው! ሰዎች ጥቁር እና ግራጫ እንዴት እንደሚቀላቀሉ አስቀድመው እያሰቡ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واو! بدأ الناس يكتشفون كيفية مزج الأسود والرمادي!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Վա՜յ։ Մարդիկ արդեն հասկանում են, թե ինչպես համատեղել սևն ու մոխրագույնը։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Ostres! La gent ja està descobrint com barrejar negres i grisos!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哇！人们已经知道怎么把黑色和灰色混合在一起了！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Wauw! Mensen zijn er al achter hoe ze zwart en grijs kunnen mengen!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وای! مردم همین الان هم دارند یاد می‌گیرند که چطور مشکی و خاکستری را با هم ترکیب کنند!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Waouh ! On commence déjà à mélanger les noirs et les gris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Wow! Die Leute finden bereits heraus, wie man Schwarz und Grau mischt!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વાહ! લોકો પહેલાથી જ કાળા અને ભૂખરા રંગને કેવી રીતે ભેળવવા તે શોધી રહ્યા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वाह! लोग तो काले और भूरे रंग को मिलाना ही सीख गए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Wow! La gente sta già scoprendo come abbinare i neri e i grigi!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すごい！黒とグレーの組み合わせ方をすでに理解している人がいますね！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와! 사람들이 이미 검은색과 회색을 섞는 방법을 알아내고 있네요!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Waw! Xelk ji niha ve fêm dikin ka meriv çawa reş û gewr tevlihev dike!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Wah! Orang ramai sudah memikirkan cara mencampurkan hitam dan kelabu!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അയ്യോ! കറുപ്പും ചാരനിറവും എങ്ങനെ കൂട്ടിക്കലർത്താമെന്ന് ആളുകൾ ഇപ്പോൾ തന്നെ ചിന്തിച്ചു തുടങ്ങിയിരിക്കുന്നു!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वाह! मानिसहरूले कालो र खैरो रंग कसरी मिसाउने भनेर पत्ता लगाउन थालिसकेका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واه! خلک لا دمخه په دې پوهیږي چې څنګه تور او خړ رنګونه سره ګډ کړي!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Uau! As pessoas já estão descobrindo como misturar preto e cinza!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ਵਾਹ! ਲੋਕ ਪਹਿਲਾਂ ਹੀ ਸਮਝ ਰਹੇ ਹਨ ਕਿ ਕਾਲੇ ਅਤੇ ਸਲੇਟੀ ਰੰਗਾਂ ਨੂੰ ਕਿਵੇਂ ਮਿਲਾਉਣਾ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Ого! Люди уже учатся смешивать чёрный и серый!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Вау! Људи већ схватају како да мешају црне и сиве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yaab! Dadku waxay mar hore garanayeen sida loo isku daro madow iyo cawl!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¡Guau! ¡Ya se está aprendiendo a mezclar negros y grises!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Wow! Jalma-jalma parantos terang kumaha nyampur hideung sareng kulawu!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 Watu tayari wanafikiria jinsi ya kuchanganya nyeusi na kijivu!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Wow! Folk börjar redan lista ut hur man blandar svart och grått!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Wow! Ang mga tao ay nag-iisip na kung paano paghaluin ang mga itim at kulay 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அடடா! கருப்பு மற்றும் சாம்பல் நிறங்களை எப்படி கலப்பது என்று மக்கள் ஏற்கனவே கண்டுபிடித்துவிட்டார்கள்!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ว้าว! ผู้คนเริ่มรู้วิธีผสมสีดำกับสีเทากันแล้ว!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Vay canına! İnsanlar siyahla griyi nasıl karıştıracaklarını çoktan çözmüşler!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Ого! Люди вже здогадуються, як поєднувати чорний та сірий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واہ! لوگ پہلے ہی یہ معلوم کر رہے ہیں کہ کالے اور بھوری رنگ کو کیسے ملایا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Ồ! Mọi người đã tìm ra cách pha trộn màu đen và màu xám rồi!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9dfbfac50f_0_3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9dfbfac50f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9e1e737652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9e1e73765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9b1f3277d_0_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9b1f3277d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featured colour is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 e paraqitur për sot është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የዛሬው ተለይቶ የቀረበው ቀለም Arylide Yellow, PY74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اللون المميز اليوم هو الأصفر الأريليدي،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առաջարկվող գույնը՝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color destacat d'avui és el groc arílide,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今天的特色颜色是芳族黄，PY74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kleur van vandaag is Arylide Geel, PY74</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پیشنهادی امروز زرد آریلید، PY74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couleur phare du jour est le jaune Arylide,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heutige Farbe ist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ફીચર્ડ રંગ એરિલાઈડ પીળો, PY74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विशेष रंग एरिलाइड पीला, PY74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colore in evidenza oggi è il giallo arilide,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今日の注目カラーはアリライドイエロー、PY74です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추천 색상은 Arylide Yellow, PY74입니다.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 îro yê sereke Arylide Yellow, PY74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yang ditampilkan hari ini ialah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ഫീച്ചർ ചെയ്ത നിറം അരൈലൈഡ് യെല്ലോ, PY74 ആണ്.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विशेष रंग एरिलाइड पहेंलो, PY74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ځانګړی رنګ اریلایډ ژیړ، PY74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cor em destaque de hoje é o Amarelo Arylide,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ਫੀਚਰਡ ਰੰਗ ਏਰੀਲਾਈਡ ਪੀਲਾ, PY74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Сегодняшний популярный цвет —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Данашња истакнута боја је арилидна жута,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Midabka maanta muuqda waa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color destacado de hoy es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anu dipidangkeun ayeuna nyaéta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inayoangaziwa leo ni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utvalda färg är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itinatampok na kulay ngayon ay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சிறப்பு நிறம் அரிலைடு மஞ்சள்,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สีเด่นประจำวันนี้คือ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öne çıkan rengi Arylid Sarısı,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Сьогоднішній популярний колір – арилидний жовтий, PY74.</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کا نمایاں رنگ Arylide Yellow، PY74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sắc nổi bật hôm nay là Arylide Yellow, PY74</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1e29acc543_0_2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1e29acc543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9d40db18eb_0_13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9d40db18eb_0_1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9d40db18eb_0_13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9d40db18eb_0_1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191927b585_0_19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191927b585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1e29acc543_0_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11e29acc543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we are going to learn basics of how to use watercolour paint. We are also learning the correct primary colours and how to mix them to create a colour wheel.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do të mësojmë bazat e përdorimit të bojërave me bojëra uji. Gjithashtu, po mësojmë ngjyrat kryesore të sakta dhe si t'i përziejmë ato për të krijuar një rrotë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የውሃ ቀለምን እንዴት መጠቀም እንደሚቻል መሰረታዊ ነገሮችን እንማራለን. እንዲሁም የቀለም ጎማ ለመፍጠር ትክክለኛዎቹን የመጀመሪያ ደረጃ ቀለሞች እና እንዴት መቀላቀል እንደምንችል እየተማርን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سنتعلم اليوم أساسيات استخدام الألوان المائية، ونتعلم أيضًا الألوان الأساسية الصحيحة وكيفية مزجها لإنشاء عجلة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մենք սովորելու ենք ջրաներկ ներկերի օգտագործման հիմունքները: Մենք նաև սովորում ենք ճիշտ հիմնական գույները և ինչպես խառնել դրանք՝ գունային շրջանակ ստեղծելու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aprendrem els conceptes bàsics de com utilitzar l'aquarel·la. També aprendrem els colors primaris correctes i com barrejar-los per crear un cercle cromàtic.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今天我们将学习水彩颜料的基础知识。我们还将学习正确的原色以及如何混合它们来创建色轮。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leren we de basisbeginselen van het gebruik van aquarelverf. We leren ook de juiste primaire kleuren en hoe we ze mengen om een ​​kleurenwiel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قرار است اصول اولیه استفاده از رنگ آبرنگ را یاد بگیریم. همچنین رنگ‌های اصلی صحیح و نحوه ترکیب آنها برای ایجاد یک چرخه رنگ را یاد می‌گیریم.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nous allons apprendre les bases de l'aquarelle. Nous apprenons également à reconnaître les couleurs primaires et à les mélanger pour créer un cercle chromatique.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lernen wir die Grundlagen der Verwendung von Aquarellfarben. Wir lernen auch die richtigen Grundfarben und wie man sie mischt, um einen Farbkreis zu erstellen.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આપણે વોટરકલર પેઇન્ટનો ઉપયોગ કેવી રીતે કરવો તેની મૂળભૂત બાબતો શીખીશું. આપણે સાચા પ્રાથમિક રંગો અને તેમને મિશ્રિત કરીને રંગ ચક્ર કેવી રીતે બનાવવું તે પણ શીખીશું.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वाटरकलर पेंट के इस्तेमाल की मूल बातें सीखेंगे। हम सही प्राथमिक रंगों का इस्तेमाल और उन्हें मिलाकर रंग चक्र बनाने का तरीका भी सीखेंगे।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impareremo le basi dell'uso degli acquerelli. Impareremo anche a riconoscere i colori primari e a mescolarli per creare un cerchio cromatico.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今日は水彩絵の具の使い方の基本を学びます。また、正しい原色と、それらを混ぜて色相環を作る方法も学びます。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수채화 물감의 기본 사용법을 배워보겠습니다. 또한, 올바른 원색을 사용하고, 혼합하여 색상환을 만드는 방법도 배웁니다.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em ê bingehên karanîna boyaxa avî fêr bibin. Her wiha em ê rengên sereke yên rast û çawaniya tevlihevkirina wan ji bo çêkirina çerxek rengan fêr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kita akan belajar asas cara menggunakan cat cat air. Kami juga sedang mempelajari warna asas yang betul dan cara mencampurkannya untuk mencipta roda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നമ്മൾ വാട്ടർ കളർ പെയിന്റ് എങ്ങനെ ഉപയോഗിക്കാമെന്നതിന്റെ അടിസ്ഥാനകാര്യങ്ങൾ പഠിക്കാൻ പോകുന്നു. ശരിയായ പ്രാഥമിക നിറങ്ങൾ ഏതൊക്കെയെന്നും അവ എങ്ങനെ മിക്സ് ചെയ്ത് ഒരു കളർ വീൽ സൃഷ്ടിക്കാമെന്നും നമ്മൾ പഠിക്കുന്നു.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पानी रंगको रंग कसरी प्रयोग गर्ने भन्ने बारे आधारभूत कुराहरू सिक्नेछौं। हामी सही प्राथमिक रंगहरू कसरी प्रयोग गर्ने र रङ चक्र कसरी बनाउने भनेर पनि सिक्नेछौं।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موږ د اوبو رنګ رنګ کارولو اساسات زده کوو. موږ همدارنګه سم لومړني رنګونه زده کوو او دا چې څنګه د رنګ څرخ جوړولو لپاره یې سره ګډ کړو.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vamos aprender o básico sobre como usar tinta aquarela. Também aprenderemos as cores primárias corretas e como misturá-las para criar um círculo cromático.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ਅਸੀਂ ਵਾਟਰਕਲਰ ਪੇਂਟ ਦੀ ਵਰਤੋਂ ਕਰਨ ਦੀਆਂ ਮੁੱਢਲੀਆਂ ਗੱਲਾਂ ਸਿੱਖਣ ਜਾ ਰਹੇ ਹਾਂ। ਅਸੀਂ ਸਹੀ ਪ੍ਰਾਇਮਰੀ ਰੰਗਾਂ ਅਤੇ ਉਹਨਾਂ ਨੂੰ ਮਿਲਾਉਣ ਲਈ ਰੰਗ ਚੱਕਰ ਕਿਵੇਂ ਬਣਾਉਣਾ ਹੈ, ਇਹ ਵੀ ਸਿੱਖ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мы изучим основы работы с акварелью. Мы также научимся выбирать основные цвета и смешивать их для создания цветового круга.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ћемо научити основе коришћења акварел боја. Такође ћемо научити које су исправне основне боје и како их мешати да бисмо направили круг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waxaan baran doonaa aasaaska sida loo isticmaalo rinjiga biyaha. Waxaan sidoo kale baraneynaa midabada aasaasiga ah ee saxda ah iyo sida loo isku daro si aan u abuurno giraangiraha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aprenderemos los fundamentos del uso de la acuarela. También aprenderemos los colores primarios correctos y cómo mezclarlos para crear un círculo cromático.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ieu kami bade diajar dasar-dasar kumaha ngagunakeun cet watercolor. Kami ogé diajar warna primér anu leres sareng cara nyampurna pikeun nyiptakeun roda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tutajifunza misingi ya jinsi ya kutumia rangi ya maji. Pia tunajifunza rangi sahihi za msingi na jinsi ya kuzichanganya ili kuunda gurudumu la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ska vi lära oss grunderna i hur man använder akvarellfärg. Vi lär oss också de rätta primärfärgerna och hur man blandar dem för att skapa en färgcirkel.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matututunan natin ang mga pangunahing kaalaman sa kung paano gumamit ng watercolor na pintura. Pinag-aaralan din namin ang tamang mga pangunahing kulay at kung paano paghaluin ang mga ito upang lumikha ng color wheel.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நாம் வாட்டர்கலர் பெயிண்ட்டை எவ்வாறு பயன்படுத்துவது என்பது குறித்த அடிப்படைகளைக் கற்றுக்கொள்ளப் போகிறோம். சரியான முதன்மை வண்ணங்களையும் அவற்றை எவ்வாறு கலப்பது என்பதையும் ஒரு வண்ண சக்கரத்தை உருவாக்க கற்றுக்கொள்கிறோம்.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วันนี้เราจะมาเรียนรู้พื้นฐานการใช้สีน้ำ รวมถึงเรียนรู้สีหลักที่ถูกต้องและวิธีการผสมสีเพื่อสร้างวงล้อสี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suluboya boyanın nasıl kullanılacağına dair temel bilgileri öğreneceğiz. Ayrıca doğru ana renkleri ve bunları bir renk çemberi oluşturmak için nasıl karıştıracağımızı öğreneceğiz.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ми вивчимо основи роботи з акварельними фарбами. Ми також дізнаємося, які основні кольори використовувати та як їх змішувати для створення колірного кола.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ہم واٹر کلر پینٹ کے استعمال کے بارے میں بنیادی باتیں سیکھنے جا رہے ہیں۔ ہم یہ بھی سیکھ رہے ہیں کہ صحیح بنیادی رنگ اور رنگین پہیہ بنانے کے لیے ان کو کیسے ملایا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chúng ta sẽ học những kiến ​​thức cơ bản về cách sử dụng màu nước. Chúng ta cũng sẽ học về các màu cơ bản chính xác và cách pha trộn chúng để tạo thành vòng tròn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fac103c385_0_2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fac103c385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191927b585_0_3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191927b585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9d4818b56a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9d4818b56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9d4818b56a_0_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9d4818b56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9d4818b56a_0_1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9d4818b56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9d4818b56a_0_2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9d4818b56a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9d4818b56a_0_2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9d4818b56a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9d4818b56a_0_3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9d4818b56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9d4818b56a_0_4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9d4818b56a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9d4818b56a_0_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9d4818b56a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fac103c385_0_1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fac103c385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This artwork is created by Joana Choumali.</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يتم إنشاء هذا العمل الفني من قبل جوانا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mga likhang sining na ito ay nilikha sa pamamagitan Joana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mchoro huu ni iliyoundwa na Joana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이 작품은 조안나 Choumali에 의해 생성된다.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Dieses Kunstwerk wird von Joana Choumali erstellt.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farshaxanka Tan waxaa loo abuuray by Joana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这件艺术品是由琼娜朱马利创建。</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Ev hunerî bi Joana Choumali afirandin.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 कलाकृति Joana Choumali द्वारा सिर्जना गरिएको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Esta obra é criada por Joana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It's made with a combination of different materials.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انها مصنوعة مع مزيج من مواد مختلفة.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Ito ay ginawa gamit ang isang kumbinasyon ng mga iba't ibang mga materyales.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Ni kufanywa na mchanganyiko wa vifaa mbalimbali.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그것은 다른 재료의 조합으로 만들어졌다.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ist mit einer Kombination aus verschiedenen Materialien hergestellt.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Waxaa la sameeyey isku-dar ah maaddooyinka kala duwan.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它与不同材料的组合制成。</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Ev der bi yek ji madeyên cuda pêk tê.</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यसलाई विभिन्न सामाग्री को संयोजन गरिएका छन्।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É feito com uma combinação de diferentes materiais.</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There are colour printouts, marker, watercolor, and gold pigment marker used to create this.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وهناك مطبوعات ملونة، علامة، ألوان مائية، وعلامة الذهب الصباغ المستخدم في إنشاء هذا.</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May mga kulay printouts, marker, watercolor, at ginto pigment marker na ginamit para likhain ito.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Kuna rangi nakala zake, marker, watercolor, na dhahabu rangi marker kutumika kuunda hii.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이를 만드는 데 사용되는 컬러 출력물, 마커, 수채화, 금 안료 마커가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gibt Farbausdrucke, Marker, Aquarell und Goldpigment Marker verwendet, um dies zu erstellen.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Waxaa jira printouts midabka, calaamadeysanayaan, watercolor, iyo calaamadeysanayaan Midabka dahab ah loo isticmaalo in lagu abuuro this.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有彩色打印输出，记号笔，水彩，金色素标记用于创建此。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 prînt color, marker, watercolor, û marker şanik zêr ku ji bo vê hene.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त्यहाँ रंग यो सिर्जना गर्न प्रयोग printouts, मार्कर, केदारनाथ, र सुन रोगन मार्कर छन्।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Há impressões a cores, marcador, aquarela e marcador de pigmento de ouro usadas para criar esta.</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Even though this artwork shows a modern African streetscape, there's something about it that feels mystical.</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على الرغم من أن يظهر بهذا العمل والشوارع الإفريقي الحديث، هناك شيء حول هذا الموضوع أن يشعر صوفية.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Kahit na likhang sining palabas ng modernong African streetscape, mayroong isang bagay tungkol dito na nararamdaman mystical.</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Hata kama kazi ya sanaa hii inaonyesha streetscape kisasa wa Afrika, kuna kitu juu yake kwamba anahisi fumbo.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비록이 작품이 쇼 현대 아프리카 거리 풍경을하지만, 신비한 느낌이 그것에 대해 뭔가가있다.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Obwohl dieses Kunstwerk zeigt ein modernes afrikanisches Straßenbild, gibt es etwas über sie, die mystische anfühlt.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Inkastoo farshaxanka muujinayo ah waddooyinka oo casri ah oo Afrikaan ah, waxaa wax ku saabsan in uu dareensan yahay asalka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尽管这件作品展示了现代非洲街景，有一些事情，感觉神秘。</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Her çiqas ev hunerî nîşan dide a streetscape modern Afrîka, tiştek li ser ew ku hesteke mystical hene.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पनि यो कलाकृति आधुनिक अफ्रिकी streetscape शो यद्यपि, रहस्यमय महसुस कि यसको बारेमा केहि त्यहाँ।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Mesmo que esta obra mostra uma paisagem urbana Africano moderna, há algo sobre isso que se sente mística.</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The artwork is called Great Expectations, and those gold shapes feel like their hopes and dreams are rising to heaven.</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ويطلق على الأعمال الفنية توقعات كبيرة، وهذه الأشكال الذهب يشعرون آمالهم وأحلامهم ترتفع إلى السماء.</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Likhang-sining ay tinatawag na Great Expectations, at ang mga gintong hugis pakiramdam tulad ng kanilang pag-asa at mga pangarap ay umaangat sa langit.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mchoro inaitwa Mkuu Matarajio, na maumbo wale dhahabu kuhisi kama matumaini na ndoto zao na kupanda mbinguni.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작품은 큰 기대라고하며, 그 금 모양은 자신의 꿈과 희망이 하늘로 상승하는 느낌.</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Das Kunstwerk ist Great Expectations genannt, und die Gold-Formen fühlen, wie ihre Hoffnungen und Träume in den Himmel steigen.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farshaxanka waxaa lagu magacaabaa filayo Great, iyo qaababka dahab kuwa dareemayaa ay rajada iyo riyada ay kor u kacayso samada.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该作品被称为寄予厚望，而那些黄金形状感觉像他们的希望和梦想都上升到天堂。</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Hunerî bi navê Çavderiyen, û wan bi şêweyên zêr wek hêvî û xeyalên wan, bi rabûna bi ezmên hîs.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चित्रहरू महान् अपेक्षाहरू भनिन्छ, र ती सुन आकारहरू आफ्नो आशा र सपना स्वर्ग बढ्दो छन् जस्तै लाग्छ।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 obra de arte é chamado Great Expectations, e essas formas de ouro sentir como suas esperanças e sonhos estão subindo para o céu.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9d4818b56a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9d4818b56a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9d4818b56a_0_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9d4818b56a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9d4818b56a_0_6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9d4818b56a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9d4818b56a_0_7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9d4818b56a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9d4818b56a_0_7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9d4818b56a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9d4818b56a_0_8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9d4818b56a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9d4818b56a_0_9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9d4818b56a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9d4818b56a_0_9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9d4818b56a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9d4818b56a_0_10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9d4818b56a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fac103c385_0_3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fac103c385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4e30d002ae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4e30d002a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This artwork is created by Joana Choumali.</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يتم إنشاء هذا العمل الفني من قبل جوانا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mga likhang sining na ito ay nilikha sa pamamagitan Joana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mchoro huu ni iliyoundwa na Joana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이 작품은 조안나 Choumali에 의해 생성된다.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Dieses Kunstwerk wird von Joana Choumali erstellt.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farshaxanka Tan waxaa loo abuuray by Joana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这件艺术品是由琼娜朱马利创建。</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Ev hunerî bi Joana Choumali afirandin.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 कलाकृति Joana Choumali द्वारा सिर्जना गरिएको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Esta obra é criada por Joana Choumali.</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It's made with a combination of different materials.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انها مصنوعة مع مزيج من مواد مختلفة.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Ito ay ginawa gamit ang isang kumbinasyon ng mga iba't ibang mga materyales.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Ni kufanywa na mchanganyiko wa vifaa mbalimbali.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그것은 다른 재료의 조합으로 만들어졌다.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ist mit einer Kombination aus verschiedenen Materialien hergestellt.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Waxaa la sameeyey isku-dar ah maaddooyinka kala duwan.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它与不同材料的组合制成。</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Ev der bi yek ji madeyên cuda pêk tê.</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यसलाई विभिन्न सामाग्री को संयोजन गरिएका छन्।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É feito com uma combinação de diferentes materiais.</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There are colour printouts, marker, watercolor, and gold pigment marker used to create this.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وهناك مطبوعات ملونة، علامة، ألوان مائية، وعلامة الذهب الصباغ المستخدم في إنشاء هذا.</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May mga kulay printouts, marker, watercolor, at ginto pigment marker na ginamit para likhain ito.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Kuna rangi nakala zake, marker, watercolor, na dhahabu rangi marker kutumika kuunda hii.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이를 만드는 데 사용되는 컬러 출력물, 마커, 수채화, 금 안료 마커가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gibt Farbausdrucke, Marker, Aquarell und Goldpigment Marker verwendet, um dies zu erstellen.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Waxaa jira printouts midabka, calaamadeysanayaan, watercolor, iyo calaamadeysanayaan Midabka dahab ah loo isticmaalo in lagu abuuro this.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有彩色打印输出，记号笔，水彩，金色素标记用于创建此。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 prînt color, marker, watercolor, û marker şanik zêr ku ji bo vê hene.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त्यहाँ रंग यो सिर्जना गर्न प्रयोग printouts, मार्कर, केदारनाथ, र सुन रोगन मार्कर छन्।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Há impressões a cores, marcador, aquarela e marcador de pigmento de ouro usadas para criar esta.</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Even though this artwork shows a modern African streetscape, there's something about it that feels mystical.</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على الرغم من أن يظهر بهذا العمل والشوارع الإفريقي الحديث، هناك شيء حول هذا الموضوع أن يشعر صوفية.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Kahit na likhang sining palabas ng modernong African streetscape, mayroong isang bagay tungkol dito na nararamdaman mystical.</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Hata kama kazi ya sanaa hii inaonyesha streetscape kisasa wa Afrika, kuna kitu juu yake kwamba anahisi fumbo.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비록이 작품이 쇼 현대 아프리카 거리 풍경을하지만, 신비한 느낌이 그것에 대해 뭔가가있다.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Obwohl dieses Kunstwerk zeigt ein modernes afrikanisches Straßenbild, gibt es etwas über sie, die mystische anfühlt.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Inkastoo farshaxanka muujinayo ah waddooyinka oo casri ah oo Afrikaan ah, waxaa wax ku saabsan in uu dareensan yahay asalka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尽管这件作品展示了现代非洲街景，有一些事情，感觉神秘。</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Her çiqas ev hunerî nîşan dide a streetscape modern Afrîka, tiştek li ser ew ku hesteke mystical hene.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पनि यो कलाकृति आधुनिक अफ्रिकी streetscape शो यद्यपि, रहस्यमय महसुस कि यसको बारेमा केहि त्यहाँ।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Mesmo que esta obra mostra uma paisagem urbana Africano moderna, há algo sobre isso que se sente mística.</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The artwork is called Great Expectations, and those gold shapes feel like their hopes and dreams are rising to heaven.</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ويطلق على الأعمال الفنية توقعات كبيرة، وهذه الأشكال الذهب يشعرون آمالهم وأحلامهم ترتفع إلى السماء.</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Likhang-sining ay tinatawag na Great Expectations, at ang mga gintong hugis pakiramdam tulad ng kanilang pag-asa at mga pangarap ay umaangat sa langit.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mchoro inaitwa Mkuu Matarajio, na maumbo wale dhahabu kuhisi kama matumaini na ndoto zao na kupanda mbinguni.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작품은 큰 기대라고하며, 그 금 모양은 자신의 꿈과 희망이 하늘로 상승하는 느낌.</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Das Kunstwerk ist Great Expectations genannt, und die Gold-Formen fühlen, wie ihre Hoffnungen und Träume in den Himmel steigen.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farshaxanka waxaa lagu magacaabaa filayo Great, iyo qaababka dahab kuwa dareemayaa ay rajada iyo riyada ay kor u kacayso samada.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该作品被称为寄予厚望，而那些黄金形状感觉像他们的希望和梦想都上升到天堂。</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Hunerî bi navê Çavderiyen, û wan bi şêweyên zêr wek hêvî û xeyalên wan, bi rabûna bi ezmên hîs.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चित्रहरू महान् अपेक्षाहरू भनिन्छ, र ती सुन आकारहरू आफ्नो आशा र सपना स्वर्ग बढ्दो छन् जस्तै लाग्छ।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 obra de arte é chamado Great Expectations, e essas formas de ouro sentir como suas esperanças e sonhos estão subindo para o céu.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102f5b985b_0_1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102f5b985b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102f5b985b_0_2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102f5b985b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120ade69ea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120ade69e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What colour is the sky?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ngjyre është qielli?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ሰማዩ ምን አይነት ቀለም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 هو لون السماء؟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 գույնի է երկինքը։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quin color és el cel?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天空是什么颜色的？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Welke kleur heeft de lucht?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آسمان چه رنگی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quelle couleur est le ciel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Welche Farbe hat der Himmel?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આકાશ કયો રંગ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आसमान का रंग क्या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che colore è il cielo?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空は何色ですか？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하늘은 무슨 색인가요?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 ezman çi 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Apakah warna langit?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ആകാശത്തിന് എന്ത് നിറമാണ്?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आकाश कस्तो रंगको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اسمان کوم رنګ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 é a cor do céu?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ਅਸਮਾਨ ਦਾ ਰੰਗ ਕਿਹੜਾ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Какого цвета небо?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Које је боје небо?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cirku waa maxay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qué color es el cielo?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Naon warna langit?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Anga ni rangi gani?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Vilken färg har himlen?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Anong kulay ng langit?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வானம் என்ன நிறம்?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ท้องฟ้ามีสีอะไร?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Gökyüzünün rengi nedir?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Якого кольору небо?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آسمان کا رنگ کیا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Bầu trời có màu gì?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120ade69eae_0_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120ade69ea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centred columns,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What colour is this?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ngjyre është kjo?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ይህ ምን አይነት ቀለም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 هو هذا اللون؟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 գույն է սա։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quin color és aquest?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这是什么颜色？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Welke kleur is dit?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چه رنگیه؟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quelle couleur est-ce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Welche Farbe hat 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કયો રંગ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यह क्या रंग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che colore è questo?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これは何色ですか？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이건 무슨 색이에요?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 çi reng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Apakah warna ini?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ഇത് എന്ത് നിറമാണ്?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कुन रंग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کوم رنګ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 cor é essa?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ਕਿਹੜਾ ਰੰਗ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Какого это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Које је ово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Midabkee kani yahay?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 color es este?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naon ieu?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Hii ni rangi gani?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Vilken färg är det här?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Anong kulay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இது என்ன நிறம்?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นี่สีอะไรคะ?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ne renk?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Якого це кольору?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کونسا رنگ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Đây là màu gì?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4c3edbbb66_0_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4c3edbbb66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This is cyan. And this is blue.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Kjo është cian. Dhe kjo është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ይህ ሳያን ነው። እና ይህ ሰማያዊ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هذا سماوي، وهذا أزرق.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Սա երկնագույն է։ Եվ սա՝ կապույտ։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Això és cian. I això és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这是青色。这是蓝色。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Dit is cyaan. En dit is blauw.</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فیروزه‌ای است. و این آبی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Ceci est cyan. Et ceci est bleu.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Das ist Cyan. Und das ist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વાદળી છે. અને આ વાદળી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यह सियान है। और यह नीला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Questo è ciano. E questo è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これはシアンです。そしてこれは青です。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이건 청록색이고, 이건 파란색이에요.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 şîn e. Û ev jî şîn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 sian. Dan ini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ഇത് സിയാൻ ആണ്. ഇത് നീലയാണ്.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सियान छ। अनि यो नीलो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نیلي دی. او دا نیلي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 é ciano. E este é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ਸਿਆਹ ਹੈ। ਅਤੇ ਇਹ ਨੀਲਾ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Это голубой. А это синий.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Ово је цијан. А ово је плава.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Tani waa cyan. Tanina waa buluug.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 es cian. Y este es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Ieu cyan. Sareng ieu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Hii ni cyan. Na hii ni bluu.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Detta är cyan. Och detta är blått.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cyan. At ito ay asul.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இது சியான். இது நீலம்.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นี่คือสีฟ้าอมเขียว และนี่คือสีฟ้า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camgöbeği. Bu da mavi.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 блакитний. А це синій.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سیان ہے۔ اور یہ نیلا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Đây là màu lục lam. Còn đây là màu xanh 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120ade69eae_0_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120ade69ea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did a search for photos of the sky and got these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Bëra një kërkim për foto të qiellit dhe mora këto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የሰማይ ፎቶዎችን ፍለጋ አደረግሁ እና እነዚህን ቀለሞች አገኘሁ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لقد قمت بالبحث عن صور للسماء وحصلت على هذه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Ես փնտրեցի երկնքի լուսանկարներ և ստացա այս գույները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 buscat fotos del cel i he trobat aquests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我搜索了天空的照片，得到了这些颜色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 heb gezocht naar foto's van de lucht en kreeg deze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عکس‌های آسمان را جستجو کردم و این رنگ‌ها را پیدا کردم.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J'ai fait une recherche de photos du ciel et j'ai obtenu ces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Ich habe nach Fotos vom Himmel gesucht und diese Farben gefunden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 આકાશના ફોટા શોધ્યા અને મને આ રંગો મળ્યા.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मैंने आकाश की तस्वीरें खोजीं और ये रंग मिले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 fatto una ricerca di foto del cielo e ho ottenuto questi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空の写真を検索したら、こんな色が見つかりました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나는 하늘 사진을 검색했고 이런 색상을 얻었습니다.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 li wêneyên asîman geriya û ev reng bi dest xistin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Saya melakukan carian untuk foto langit dan mendapat warna ini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ഞാൻ ആകാശത്തിന്റെ ഫോട്ടോകൾക്കായി ഒരു തിരച്ചിൽ നടത്തി, ഈ നിറങ്ങൾ ലഭിച്ചു.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मैले आकाशका तस्बिरहरू खोजेँ र यी रङहरू पाएँ।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 د اسمان عکسونو لټون وکړ او دا رنګونه مې ترلاسه کړل.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Fiz uma busca por fotos do céu e obtive essas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 ਅਸਮਾਨ ਦੀਆਂ ਫੋਟੋਆਂ ਦੀ ਖੋਜ ਕੀਤੀ ਅਤੇ ਮੈਨੂੰ ਇਹ ਰੰਗ ਮਿਲੇ।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 искал фотографии неба и получил эти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Тражио сам фотографије неба и добио ове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Waxaan raadiyay sawirro cirka oo waxaan helay midabadaas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Hice una búsqueda de fotos del cielo y obtuve estos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Kuring milarian poto-poto langit sareng ngagaduhan warna-warna ieu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Nilitafuta picha za angani na nikapata rangi hizi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Jag sökte efter bilder på himlen och fick dessa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Naghanap ako ng mga larawan ng langit at nakuha ko ang mga kulay na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நான் வானத்தின் புகைப்படங்களைத் தேடியபோது இந்த வண்ணங்களைப் பெற்றேன்.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ฉันค้นหาภาพท้องฟ้าและได้สีเหล่านี้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Gökyüzünün fotoğraflarını aradım ve bu renkleri elde ettim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 пошукав фотографії неба і знайшов ці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میں نے آسمان کی تصاویر تلاش کیں اور یہ رنگ ملے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Tôi đã tìm kiếm những bức ảnh về bầu trời và nhận được những màu sắc này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120ade69eae_0_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120ade69ea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120ade69eae_0_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120ade69ea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is the sky cyan or blue?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 qielli është cian apo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ስለዚህ ሰማዩ ሰማያዊ ነው ወይስ ሰማያዊ?</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فهل السماء زرقاء أم سماوية؟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Այսպիսով, երկինքը երկնագույն է, թե՞ կապույտ։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Així doncs, el cel és cian o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那么天空是青色还是蓝色？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de lucht cyaan of blauw?</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آسمان فیروزه‌ای است یا آبی؟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le ciel est cyan ou bleu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 der Himmel also cyan oder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શું આકાશ વાદળી છે કે વાદળી?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क्या आकाश का रंग नीला है या नीला?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il cielo è ciano o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では、空はシアン色ですか、それとも青ですか?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그러면 하늘은 청록색인가요, 파란색인가요?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ezman şîn e yan şîn?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adakah langit sian atau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ആകാശം സിയാൻ ആണോ അതോ നീല ആണോ?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आकाश सियान छ कि नीलो?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آیا اسمان نیلي دی که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céu é ciano ou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ਕੀ ਅਸਮਾਨ ਸਿਆਹ ਹੈ ਜਾਂ ਨੀਲਾ?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Так небо голубое или синее?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Дакле, да ли је небо цијан или плаво?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cirku ma cyan mise buluug?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Entonces, ¿el cielo es cian o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langit teh cyan atanapi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angani ni samawati au bluu?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är himlen cyan eller blå?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ang langit ay cyan o asul?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அப்போ வானம் சியான் நிறமா அல்லது நீலமா?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แล้วท้องฟ้าเป็นสีฟ้าหรือเขียวล่ะ?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gökyüzü mavi mi, yoksa camgöbeği 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Тож небо блакитне чи блакитне?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کیا آسمان نیلا ہے یا نیلا؟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bầu trời có màu lục lam hay xanh 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120ade69eae_0_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120ade69ea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neither 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Nuk është asnjëra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አንድም አይደለም።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إنه ليس أي منهما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Դա ոչ մեկը չէ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és ni un ni l'altre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两者都不是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geen van beide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هیچکدوم نیستن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 n'est ni l'un ni l'autre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weder das eine noch das andere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બંનેમાંથી કોઈ એક નથી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यह दोनों में से कोई नहीं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Non è né l'uno né l'altro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それはどちらでもない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둘 다 아니다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Ew ne yek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Ia bukan satu pun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ഇത് രണ്ടും ഒന്നുമല്ല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कुनै पनि होइन।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یو هم نه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Não é nenhum dos dois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ਦੋਵਾਂ ਵਿੱਚੋਂ ਕੋਈ ਵੀ ਨਹੀਂ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Это не то и не другое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Није ни једно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Midna maaha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es ninguno de los 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 sanés hiji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Sio 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varken det ena eller det andra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hindi isa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இது இரண்டும் இல்லை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มันไม่ใช่อันใดอันหนึ่ง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İkisi de değil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 не те й інше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ایک بھی نہیں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Nó không phải là một trong hai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120ade69eae_0_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120ade69eae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fac103c385_0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fac103c385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And this is an unusual artwork because it's one that is available for you to create in a kit.</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وهذا هو عمل فني غير عادي لأنها واحدة ما هو متاح لخلق لكم في مجموعة.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ito ay isang hindi pangkaraniwang mga likhang sining dahil ito ay isa na ay magagamit para sa iyo na lumikha sa isang kit.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 hii kazi ya sanaa ya kawaida kwa sababu ni moja ambayo ni inapatikana kwa wewe kuunda katika kit.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당신이 키트에서 만들 사용할 수 있습니다 하나 때문에이 특이한 작품이다.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Und das ist ein ungewöhnliches Kunstwerk, weil es eine ist, die verfügbar ist für Sie in einem Satz zu erstellen.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Oo kanu waa farshaxanka aan caadi ahayn sababtoo ah waa mid ka mid ah in uu yahay diyaar u ah in aad sameysato in xirmo.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这是一个不同寻常的艺术品，因为它是一个可让你在一个套件创建。</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Û bi vî hunerî ji nedîtî ye ji ber ku ew yek License de derbasdar e ku ji bo ku hûn ji bo afirandina di kit.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 तपाईं एक किरा सिर्जना गर्न को लागि उपलब्ध छ कि एक कारण र यो असामान्य कलाकृति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 esta é uma obra de arte incomum, porque é um que está disponível para você criar em um kit.</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Derek Hugger makes mechanical sculptures that are artworks in motion.</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ديريك مضيعة نعالها يجعل التماثيل الميكانيكية التي هي الأعمال الفنية في الحركة.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Derek Hugger gumagawa ng mechanical eskultura na likhang sining sa paggalaw.</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Derek Hugger inafanya sanamu mitambo ambayo kazi za sanaa katika mwendo.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데릭 잡고있는 모션의 작품입니다 기계 조각을 만든다.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Derek Hugger macht mechanische Skulpturen, die Kunstwerke in Bewegung sind.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Derek Hugger dhigaysa farshaxan farsamo in ay yihiin arts dhaqaaq.</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德里克杂乱使得机械雕刻运动中的艺术品。</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Derek Hugger jî peykerên mekanîk, ku hunerî li motion 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डेरेक Hugger गति मा कलाकार्यहरू छन् कि यांत्रिक मूर्तिहरु बनाउँछ।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Derek Hugger faz esculturas mecânicas que são obras de arte em movimento.</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If you've ever tried to make a machine yourself, you know just how complicated mechanical motion is.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إذا كنت قد حاولت من أي وقت مضى لجعل الجهاز نفسك، وانت تعرف تماما مدى تعقيد الحركة الميكانيكية هي.</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Kung sakaling mo na sinubukan upang makagawa ng isang machine sa iyong sarili, alam mo kung gaano kumplikadong makina na kilos 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Kama umewahi kujaribu kufanya mashine yako mwenyewe, unajua ni kiasi ngumu mitambo mwendo ni.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만약 당신이 기계를 직접 만들려고 한 경우 기계적인 움직임이 얼마나 복잡 알고있다.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Wenn Sie jemals versucht haben, eine Maschine selbst zu machen, wissen Sie, wie komplizierte mechanische Bewegung ist.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Haddii aad weligaa isku dayay in uu isaga kaayo dhigtid mashiin, adigu waad garanaysaa sida kaliya adag mooshin farsamo waa.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如果你曾经尝试自己做一个机器，你知道的机械运动是多么复杂的。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Ger tu qet tried ji bo ku makîneya xwe, hûn dizanin çawa aloz motion mekanîk 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के तपाईं कहिल्यै मिसिन आफैलाई बनाउन प्रयास गर्नुभयो भने, तपाईं यांत्रिक गति छ बस कसरी जटिल थाहा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Se você já tentou fazer uma máquina, você sabe o quão complicado o movimento mecânico é.</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All of those gears at the bottom in beige work together to create the swimming motion of the brown wooden sea turtle.</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كل تلك التروس في الأسفل في معا العمل بيج لإنشاء حركة السباحة من السلاحف البحرية خشبية بنية اللون.</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Ang lahat ng mga gears sa ibaba sa beige nagtutulungan upang lumikha ng swimming galaw ng brown wooden sea turtle.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Yote gia wale chini katika beige pamoja kazi ya kujenga kuogelea mwendo wa rangi ya mbao turtle bahari.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베이지 색 작업 함께의 하단에 그 기어의 모든 갈색 나무 바다 거북의 수영 동작을 만들 수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Alle diese Zahnräder am Boden in beige zusammenarbeiten, um die Schwimmbewegung des braunen Holzmeeresschildkröte zu schaffen.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All of geerka hoose ee wada shaqada beige kuwa si ay u abuuraan mooshin dabaasha ee qubo badda alwaax ka brown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所有在米色共同努力底部的齿轮创造棕色的木制海龟的游泳运动。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Hemû kesên sîtemkariya li jêrî de bi hev re kar bej bo afirandina motion avjenî ya brown qumrî deryayê darîn.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बेज काम सँगै मा तल ती गियर को सबै खैरो काठको समुद्र कछुवा को स्विमिंग गति सिर्जना गर्न।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Todas essas engrenagens na parte inferior em conjunto trabalho bege para criar o movimento de natação da tartaruga de madeira marrom.</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It is a masterpiece of mechanical design.</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وهو تحفة من التصميم الميكانيكي.</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Ito ay isang obra maestra ng mga makina na disenyo.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Ni MASTERPIECE wa kubuni mitambo.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그것은 기계 설계의 걸작이다.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ist ein Meisterwerk der mechanischen Konstruktion.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Waa masterpiece ah design farsamo.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它是机械设计的杰作。</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Ev xebata hosteyekî ji design mekanîk 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यसलाई यांत्रिक डिजाइन को एक उत्कृष्ट नमुना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É uma obra-prima de design mecânico.</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a6f69b712f_0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a6f69b712f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What are you going to learn about watercolour today? Get containers for both clean and dirty water. .Start off by filling up your primaries half full with water. Mix your colours away from your primaries. If your primaries get dirty, you have to clean them or you have ugly colours. Cyan is very strong, and yellow is quite weak. Use enough water so that your paint remains transparent.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easier to adjust a colour than to mix a perfect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do të mësoni sot për bojërat me ujë? Merrni enë për ujë të pastër dhe të ndotur. Filloni duke i mbushur ngjyrat bazë deri në gjysmë me ujë. Përzieni ngjyrat nga ngjyrat bazë. Nëse ngjyrat bazë ndoten, duhet t'i pastroni ose do të keni ngjyra të shëmtuara. Ngjyra cianike është shumë e fortë, ndërsa e verdha është mjaft e dobët. Përdorni ujë të mjaftueshëm në mënyrë që boja juaj të mbetet transparente.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më e lehtë të rregulloni një ngjyrë sesa të përzieni një ngjyrë të përsosur.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ስለ የውሃ ቀለም ዛሬ ምን ይማራሉ? ለሁለቱም ንጹህ እና ቆሻሻ ውሃ ማጠራቀሚያዎችን ያግኙ. .የመጀመሪያ ደረጃዎን በግማሽ ውሃ በመሙላት ይጀምሩ። ቀለሞችዎን ከቀዳሚዎችዎ ያርቁ። የመጀመሪያ ደረጃ ምርጫዎችዎ ከቆሸሹ እነሱን ማጽዳት አለብዎት ወይም አስቀያሚ ቀለሞች አሉዎት። ሲያን በጣም ጠንካራ ነው, እና ቢጫ በጣም ደካማ ነው. ቀለምዎ ግልጽ ሆኖ እንዲቆይ በቂ ውሃ ይጠቀሙ.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ፍጹም የሆነ ቀለም ከመቀላቀል ይልቅ ቀለምን ማስተካከል ቀላል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ستتعلم عن الألوان المائية اليوم؟ أحضر عبواتٍ للماء النظيف والمتسخ. ابدأ بملء نصف ألوانك الأساسية بالماء. امزج الألوان بعيدًا عن الألوان الأساسية. إذا اتسخت الألوان الأساسية، فعليك تنظيفها وإلا ستحصل على ألوانٍ باهتة. السماوي قويٌّ جدًا، والأصفر ضعيفٌ جدًا. استخدم كميةً كافيةً من الماء ليبقى لونك شفافًا.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ضبط اللون أسهل من مزج لونٍ مثالي.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 եք սովորելու ջրաներկի մասին այսօր։ Գնեք տարաներ՝ թե՛ մաքուր, թե՛ կեղտոտ ջրի համար։ Սկսեք՝ ձեր հիմնական ներկերը կիսով չափ լցնելով ջրով։ Խառնեք ձեր գույները հիմնական ներկերից առանձին։ Եթե ձեր հիմնական ներկերը կեղտոտվեն, դուք պետք է մաքրեք դրանք, հակառակ դեպքում կունենաք տգեղ գույներ։ Երկնագույնը շատ ուժեղ է, իսկ դեղինը բավականին թույլ։ Օգտագործեք բավարար քանակությամբ ջուր, որպեսզի ձեր ներկը մնա թափանցիկ։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Ավելի հեշտ է գույնը կարգավորել, քան կատարյալ գույն խառնել։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Què aprendràs avui sobre l'aquarel·la? Aconsegueix recipients per a aigua neta i bruta. Comença omplint els primaris fins a la meitat amb aigua. Barreja els colors separats dels primaris. Si els primaris s'embruten, els hauràs de netejar o tindràs colors lletjos. El cian és molt fort i el groc és força feble. Fes servir prou aigua perquè la pintura quedi transparent.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més fàcil ajustar un color que barrejar un color perfecte.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要学习什么水彩画？准备两个容器，分别盛装清水和脏水。首先，将原色颜料加到一半。混合时，不要将原色颜料与原色颜料混合。如果原色颜料变脏了，就必须清洗干净，否则颜色会很难看。青色很浓，黄色很淡。加足够的水，确保颜料保持透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调整颜色比调出完美的颜色更容易。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 ga je vandaag leren over aquarel? Zorg voor bakjes voor zowel schoon als vuil water. Begin met het halfvol vullen van je primaire kleuren met water. Meng je kleuren los van je primaire kleuren. Als je primaire kleuren vies worden, moet je ze schoonmaken, anders krijg je lelijke kleuren. Cyaan is erg sterk en geel is vrij zwak. Gebruik voldoende water zodat je verf transparant blijft.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makkelijker om een ​​kleur aan te passen dan om een ​​perfecte kleur te mengen.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قرار است در مورد آبرنگ چه چیزهایی یاد بگیرید؟ ظرف‌هایی برای آب تمیز و کثیف تهیه کنید. با پر کردن رنگ‌های اصلی تا نیمه با آب شروع کنید. رنگ‌های اصلی را با هم مخلوط کنید. اگر رنگ‌های اصلی کثیف شوند، باید آنها را تمیز کنید، در غیر این صورت رنگ‌های زشتی خواهید داشت. فیروزه‌ای بسیار قوی و زرد بسیار ضعیف است. از آب کافی استفاده کنید تا رنگ شما شفاف بماند. تنظیم یک رنگ آسان‌تر از مخلوط کردن یک رنگ کامل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Qu'allez-vous apprendre sur l'aquarelle aujourd'hui ? Munissez-vous de récipients pour l'eau propre et l'eau sale. Commencez par remplir vos primaires à moitié d'eau. Mélangez vos couleurs en les séparant des primaires. Si vos primaires se salissent, vous devrez les nettoyer, sinon vous obtiendrez des couleurs disgracieuses. Le cyan est très intense et le jaune est assez faible. Utilisez suffisamment d'eau pour que votre peinture reste transparente.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plus facile d'ajuster une couleur que de la mélanger parfaitement.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lernst du heute über Aquarellmalerei? Besorge dir Behälter für sauberes und schmutziges Wasser. Fülle deine Grundfarben zunächst halb mit Wasser. Mische deine Farben abseits der Grundfarben. Wenn deine Grundfarben schmutzig werden, musst du sie reinigen, sonst entstehen hässliche Farben. Cyan ist sehr kräftig und Gelb eher schwach. Verwende ausreichend Wasser, damit deine Farbe transparent bleibt.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einfacher, eine Farbe anzupassen, als eine perfekte Farbe zu 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 વોટરકલર વિશે શું શીખવા જઈ રહ્યા છો? સ્વચ્છ અને ગંદા પાણી બંને માટે કન્ટેનર મેળવો. .તમારી પ્રાઇમરીને અડધા ભરેલા પાણીથી ભરીને શરૂઆત કરો. તમારા રંગોને તમારા પ્રાઇમરીથી અલગ કરો. જો તમારી પ્રાઇમરી ગંદા થઈ જાય, તો તમારે તેમને સાફ કરવા પડશે નહીં તો તમારા રંગો કદરૂપા થઈ જશે. વાદળી ખૂબ જ મજબૂત હોય છે, અને પીળો રંગ ખૂબ નબળો હોય છે. પૂરતું પાણી વાપરો જેથી તમારો રંગ પારદર્શક 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પરફેક્ટ રંગ ભેળવવા કરતાં રંગને સમાયોજિત કરવો સરળ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 जलरंग के बारे में क्या सीखेंगे? साफ़ और गंदे, दोनों तरह के पानी के लिए बर्तन तैयार कर लीजिए। सबसे पहले अपने प्राथमिक रंगों को आधा पानी से भरें। अपने रंगों को प्राथमिक रंगों से अलग करके मिलाएँ। अगर आपके प्राथमिक रंग गंदे हो जाते हैं, तो आपको उन्हें साफ़ करना होगा, वरना रंग भद्दे हो जाएँगे। सियान रंग बहुत गाढ़ा होता है और पीला रंग काफ़ी कमज़ोर। इतना पानी इस्तेमाल करें कि आपका रंग पारदर्शी 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रंग को सही से मिलाना, किसी रंग को सही करना आसान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Cosa imparerai oggi sull'acquerello? Procurati contenitori per acqua pulita e sporca. Inizia riempiendo i colori primari per metà con acqua. Mescola i colori lontano dai colori primari. Se i colori primari si sporcano, devi pulirli o otterrai colori brutti. Il ciano è molto forte e il giallo è piuttosto debole. Usa abbastanza acqua da mantenere la vernice trasparente.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più facile correggere un colore che mescolare un colore perfetto.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水彩画について何を学びますか？きれいな水と汚れた水を入れる容器を用意してください。まず、原色に水を半分ほど入れます。原色から離れた場所で色を混ぜます。原色が汚れたら、きれいにしないと汚い色になってしまいます。シアンは非常に濃く、イエローはかなり弱いです。絵の具が透明になるくらいの水を使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完璧な色を混ぜるよりも、色を調整する方が簡単です。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 수채화에 대해 무엇을 배울까요? 깨끗한 물과 더러운 물을 담을 용기를 준비하세요. 원색 물감의 반쯤 물을 채우고 시작하세요. 원색 물감에서 떨어진 색들을 섞어주세요. 원색 물감이 더러워지면 닦아내야 합니다. 그렇지 않으면 보기 싫은 색이 됩니다. 청록색은 매우 강하고 노란색은 상당히 약합니다. 물감이 투명하게 유지되도록 물을 충분히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완벽한 색을 섞는 것보다 색상을 조절하는 것이 더 쉽습니다.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hûn ê di derbarê rengên avî de çi fêr bibin? Qutî ji bo ava paqij û qirêj bistînin. .Dest pê bikin bi dagirtina nîvê rengên xwe yên seretayî bi avê. Rengên xwe ji rengên xwe yên seretayî cuda tevlihev bikin. Ger rengên we yên seretayî qirêj bibin, divê hûn wan paqij bikin, an na rengên we ne xweş in. Sîyan pir xurt e, û zer jî pir qels e. Ji bo ku boyaxa we zelal bimîne, têra xwe av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Guhertina rengek ji tevlihevkirina rengek bêkêmasî hêsantir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Apa yang anda akan pelajari tentang cat air hari ini? Dapatkan bekas untuk air bersih dan kotor. .Mulakan dengan mengisi bilik darjah anda separuh penuh dengan air. Campurkan warna anda daripada pilihan utama anda. Jika sekolah utama anda kotor, anda perlu membersihkannya atau anda mempunyai warna yang hodoh. Cyan sangat kuat, dan kuning agak lemah. Gunakan air yang mencukupi supaya cat anda kekal telus.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Lebih mudah untuk melaraskan warna daripada mencampurkan warna yang sempurna.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വാട്ടർ കളറിനെക്കുറിച്ച് നിങ്ങൾ എന്താണ് പഠിക്കാൻ പോകുന്നത്? ശുദ്ധവും വൃത്തികെട്ടതുമായ വെള്ളത്തിനായി ഒരു പാത്രം വാങ്ങുക. നിങ്ങളുടെ പ്രൈമറികളിൽ പകുതി വെള്ളം നിറച്ചുകൊണ്ട് ആരംഭിക്കുക. നിങ്ങളുടെ പ്രൈമറികളിൽ നിന്ന് നിറങ്ങൾ കലർത്തുക. നിങ്ങളുടെ പ്രൈമറികളിൽ നിന്ന് വൃത്തികേടായാൽ, നിങ്ങൾ അവ വൃത്തിയാക്കണം, അല്ലെങ്കിൽ നിങ്ങൾക്ക് വൃത്തികെട്ട നിറങ്ങളുണ്ട്. സിയാൻ വളരെ ശക്തമാണ്, മഞ്ഞ വളരെ ദുർബലമാണ്. നിങ്ങളുടെ പെയിന്റ് സുതാര്യമായി തുടരുന്നതിന് ആവശ്യത്തിന് വെള്ളം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പെർഫെക്റ്റ് കളർ മിക്സ് ചെയ്യുന്നതിനേക്കാൾ ഒരു നിറം ക്രമീകരിക്കുന്നത് എളുപ്പമാണ്.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 पानीको रंगको बारेमा के सिक्न जाँदै हुनुहुन्छ? सफा र फोहोर दुवै पानीको लागि कन्टेनरहरू लिनुहोस्। .आफ्नो प्राइमरीहरूलाई आधा भरिएको पानीले भरेर सुरु गर्नुहोस्। आफ्ना रङहरूलाई आफ्नो प्राइमरीहरूबाट टाढा मिलाउनुहोस्। यदि तपाईंका प्राइमरीहरू फोहोर भए भने, तपाईंले तिनीहरूलाई सफा गर्नुपर्छ नत्र तपाईंसँग कुरूप रङहरू छन्। सियान धेरै बलियो हुन्छ, र पहेंलो एकदम कमजोर हुन्छ। तपाईंको रङ पारदर्शी रहन पर्याप्त पानी प्रयोग गर्नुहोस्।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उत्तम रङ मिसाउनु भन्दा रङ समायोजन गर्न सजिलो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به تاسو د اوبو د رنګ په اړه څه زده کړئ؟ د پاکو او ناپاکو اوبو دواړو لپاره کانتینرونه واخلئ. . د خپلو لومړني رنګونو نیم ډکول د اوبو سره پیل کړئ. خپل رنګونه له خپلو لومړني رنګونو څخه لرې کړئ. که ستاسو لومړني رنګونه چټل شي، تاسو باید هغه پاک کړئ یا تاسو بد رنګونه لرئ. نیلي رنګ ډیر قوي دی، او ژیړ رنګ خورا کمزوری دی. کافي اوبه وکاروئ ترڅو ستاسو رنګ شفاف پاتې شي.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یو بشپړ رنګ مخلوط کولو په پرتله د رنګ تنظیم کول اسانه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que você vai aprender sobre aquarela hoje? Pegue recipientes para água limpa e suja. Comece enchendo suas cores primárias até a metade com água. Misture as cores com tintas diferentes das primárias. Se as primárias ficarem sujas, você terá que limpá-las, ou as cores ficarão feias. O ciano é muito forte e o amarelo é bem fraco. Use água suficiente para que a tinta permaneça transparente.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mais fácil ajustar uma cor do que misturar uma cor perfeita.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ਤੁਸੀਂ ਵਾਟਰਕਲਰ ਬਾਰੇ ਕੀ ਸਿੱਖਣ ਜਾ ਰਹੇ ਹੋ? ਸਾਫ਼ ਅਤੇ ਗੰਦੇ ਪਾਣੀ ਦੋਵਾਂ ਲਈ ਕੰਟੇਨਰ ਲਓ। .ਆਪਣੀਆਂ ਪ੍ਰਾਇਮਰੀਆਂ ਨੂੰ ਅੱਧਾ ਭਰ ਕੇ ਪਾਣੀ ਨਾਲ ਭਰ ਕੇ ਸ਼ੁਰੂ ਕਰੋ। ਆਪਣੇ ਰੰਗਾਂ ਨੂੰ ਆਪਣੀਆਂ ਪ੍ਰਾਇਮਰੀਆਂ ਤੋਂ ਦੂਰ ਮਿਲਾਓ। ਜੇਕਰ ਤੁਹਾਡੀਆਂ ਪ੍ਰਾਇਮਰੀਆਂ ਗੰਦੀਆਂ ਹੋ ਜਾਂਦੀਆਂ ਹਨ, ਤਾਂ ਤੁਹਾਨੂੰ ਉਨ੍ਹਾਂ ਨੂੰ ਸਾਫ਼ ਕਰਨਾ ਪਵੇਗਾ ਨਹੀਂ ਤਾਂ ਤੁਹਾਡੇ ਰੰਗ ਬਦਸੂਰਤ ਹੋ ਜਾਣਗੇ। ਨੀਲਾ ਰੰਗ ਬਹੁਤ ਮਜ਼ਬੂਤ ​​ਹੁੰਦਾ ਹੈ, ਅਤੇ ਪੀਲਾ ਕਾਫ਼ੀ ਕਮਜ਼ੋਰ ਹੁੰਦਾ ਹੈ। ਕਾਫ਼ੀ ਪਾਣੀ ਦੀ ਵਰਤੋਂ ਕਰੋ ਤਾਂ ਜੋ ਤੁਹਾਡਾ ਰੰਗ ਪਾਰਦਰਸ਼ੀ 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ਸੰਪੂਰਨ ਰੰਗ ਨੂੰ ਮਿਲਾਉਣ ਨਾਲੋਂ ਇੱਕ ਰੰਗ ਨੂੰ ਐਡਜਸਟ ਕਰਨਾ ਆਸਾਨ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Что вы узнаете сегодня об акварели? Приготовьте ёмкости для чистой и грязной воды. Начните с того, что наполовину заполните водой основные цвета. Смешивайте цвета отдельно от основных. Если основные цвета загрязнятся, вам придётся их очистить, иначе цвета будут некрасивыми. Голубой цвет очень насыщенный, а жёлтый — довольно слабый. Используйте достаточное количество воды, чтобы краска оставалась прозрачной.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Легче подобрать цвет, чем получить идеальный.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Шта ћете данас научити о акварелу? Набавите посуде за чисту и прљаву воду. Почните тако што ћете основне боје напунити до пола водом. Мешајте боје одвојено од основних. Ако се основне боје запрљају, морате их очистити или ћете добити ружне боје. Цијан је веома јака, а жута је прилично слаба. Користите довољно воде да ваша боја остане провидна. Лакше је подесити боју него помешати савршену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Maxaad ka baran doontaa midabka biyaha maanta? Soo hel weelasha biyaha nadiifka ah iyo kuwa wasakhda ah labadaba. . Ku billow adiga oo ku buuxinaya baryadaada hoose biyo. Isku qas midabadaada meel ka fog doorashadaada hore. Haddii doorashadaada hoose ay wasakhoobaan, waa inaad nadiifisaa ama waxaad leedahay midabyo fool xun. Cyan aad buu u xoog badan yahay, jaalahana aad ayuu u daciif yahay. Isticmaal biyo ku filan si rinjigaagu u ahaado mid hufan.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Way ka sahlan tahay in la hagaajiyo midabka intii lagu qasi lahaa midab qumman.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vas a aprender sobre acuarela hoy? Consigue recipientes para agua limpia y sucia. Empieza llenando tus primarios hasta la mitad con agua. Mezcla los colores aparte de los primarios. Si los primarios se ensucian, debes limpiarlos o tendrás colores feos. El cian es muy fuerte y el amarillo es bastante débil. Usa suficiente agua para que la pintura se mantenga transparente.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más fácil ajustar un color que mezclar uno perfecto.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Naon anu anjeun badé diajar ngeunaan cat cai ayeuna? Meunang wadah pikeun cai beresih jeung kotor. .Mimitian kaluar ku ngeusian nepi primér anjeun satengah pinuh ku cai. Campur kelir anjeun jauh ti primér Anjeun. Upami primér anjeun kotor, anjeun kedah ngabersihan atanapi anjeun gaduh warna anu awon. Cyan kuat pisan, sareng konéng rada lemah. Paké cai cukup ku kituna cet anjeun tetep transparan.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Langkung gampang pikeun nyaluyukeun warna tibatan nyampur warna anu sampurna.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utajifunza nini kuhusu rangi ya maji leo? Pata vyombo vya maji safi na machafu. .Anza kwa kujaza kura yako ya mchujo nusu ijae maji. Changanya rangi zako mbali na chaguzi zako za mchujo. Uchaguzi wako wa mchujo ukichafuka, lazima uyasafishe au una rangi mbaya. Cyan ni nguvu sana, na njano ni dhaifu kabisa. Tumia maji ya kutosha ili rangi yako ibaki wazi.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rahisi kurekebisha rangi kuliko kuchanganya rangi kamili.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Vad ska du lära dig om akvarell idag? Skaffa behållare för både rent och smutsigt vatten. Börja med att fylla dina primärfärger halvfulla med vatten. Blanda dina färger bort från dina primärfärger. Om dina primärfärger blir smutsiga måste du rengöra dem, annars får du fula färger. Cyan är mycket starkt och gult är ganska svagt. Använd tillräckligt med vatten så att färgen förblir transparent. Det är lättare att justera en färg än att blanda en perfekt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Ano ang matututunan mo tungkol sa watercolor ngayon? Kumuha ng mga lalagyan para sa parehong malinis at maruming tubig. .Magsimula sa pamamagitan ng pagpuno sa iyong mga primarya ng kalahating puno ng tubig. Ihalo ang iyong mga kulay mula sa iyong mga primarya. Kung marumi ang iyong mga primarya, kailangan mong linisin ang mga ito o may mga pangit na kulay. Ang cyan ay napakalakas, at ang dilaw ay medyo mahina. Gumamit ng sapat na tubig upang ang iyong pintura ay manatiling transparent.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 madaling ayusin ang isang kulay kaysa maghalo ng perpektong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வாட்டர்கலர் பற்றி நீங்கள் என்ன கற்றுக்கொள்ளப் போகிறீர்கள்? சுத்தமான மற்றும் அழுக்கு நீர் இரண்டிற்கும் கொள்கலன்களை வாங்கவும். உங்கள் முதன்மைத் தேர்வுகளில் பாதி அளவு தண்ணீரை நிரப்புவதன் மூலம் தொடங்கவும். உங்கள் முதன்மைத் தேர்வுகளில் இருந்து உங்கள் வண்ணங்களை கலக்கவும். உங்கள் முதன்மைத் தேர்வுகள் அழுக்காகிவிட்டால், நீங்கள் அவற்றை சுத்தம் செய்ய வேண்டும் அல்லது உங்களிடம் அசிங்கமான நிறங்கள் உள்ளன. சியான் மிகவும் வலுவானது, மஞ்சள் மிகவும் பலவீனமானது. உங்கள் வண்ணப்பூச்சு வெளிப்படையாக இருக்க போதுமான தண்ணீரைப்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சரியான நிறத்தை கலப்பதை விட ஒரு நிறத்தை சரிசெய்வது எளிது.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วันนี้คุณจะได้เรียนรู้อะไรเกี่ยวกับสีน้ำบ้าง? เตรียมภาชนะสำหรับใส่น้ำสะอาดและน้ำสกปรก เริ่มต้นด้วยการเติมน้ำให้เต็มแม่สีครึ่งหนึ่ง ผสมสีออกจากแม่สี หากแม่สีสกปรก คุณต้องทำความสะอาด ไม่เช่นนั้นสีจะออกมาไม่สวย สีฟ้าอมเขียวเข้มมาก ส่วนสีเหลืองอ่อนมาก ใช้น้ำให้เพียงพอเพื่อให้สียังคงใส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การปรับสีง่ายกว่าการผสมสีให้สมบูรณ์แบบ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suluboya hakkında ne öğreneceksiniz? Hem temiz hem de kirli su için kaplar edinin. Ana boyalarınızı yarıya kadar suyla doldurarak başlayın. Renklerinizi ana boyalarınızdan uzakta karıştırın. Ana boyalarınız kirlenirse, onları temizlemeniz gerekir, yoksa çirkin renkler elde edersiniz. Camgöbeği çok güçlü, sarı ise oldukça zayıftır. Boyanızın şeffaf kalması için yeterli su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rengi ayarlamak, mükemmel bir rengi karıştırmaktan daha kolaydır.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Що ви сьогодні дізнаєтеся про акварель? Придбайте контейнери як для чистої, так і для брудної води. Почніть з того, що наповніть свої основні фарби наполовину водою. Змішуйте кольори окремо від основних. Якщо ваші основні фарби забрудняться, вам доведеться їх очистити, інакше у вас будуть неприємні кольори. Блакитний дуже насичений, а жовтий досить слабкий. Використовуйте достатньо води, щоб ваша фарба залишалася прозорою.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Легше підібрати колір, ніж змішати ідеальний.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پانی کے رنگ کے بارے میں کیا سیکھنے جا رہے ہیں؟ صاف اور گندے پانی کے لیے کنٹینرز حاصل کریں۔ .اپنی پرائمری کو پانی سے آدھا بھر کر شروع کریں۔ اپنے رنگوں کو اپنی پرائمری سے دور ملائیں۔ اگر آپ کے پرائمریز گندے ہو جاتے ہیں، تو آپ کو انہیں صاف کرنا ہوگا یا آپ کے رنگ بدصورت ہیں۔ سیان بہت مضبوط ہے، اور پیلا بہت کمزور ہے۔ کافی پانی کا استعمال کریں تاکہ آپ کا پینٹ شفاف رہے۔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کامل رنگ کو ملانے کے بجائے رنگ کو ایڈجسٹ کرنا آسان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sẽ học gì về màu nước? Hãy chuẩn bị cả bình đựng nước sạch và nước bẩn. Bắt đầu bằng cách đổ nước đầy một nửa màu chính. Pha màu cách xa màu chính. Nếu màu chính bị bẩn, bạn phải vệ sinh chúng, nếu không màu sẽ rất xấu. Màu lục lam rất đậm, còn màu vàng thì khá nhạt. Hãy pha đủ nước để màu vẫn trong suốt.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 màu dễ hơn pha một màu hoàn 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191927b585_0_4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2191927b585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Get containers for both clean and dirty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Merrni enë për ujë të pastër dhe të ndotur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ለሁለቱም ንጹህ እና ቆሻሻ ውሃ ማጠራቀሚያዎችን ያግኙ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احصل على حاويات للمياه النظيفة والمتسخة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Գնեք տարաներ՝ թե՛ մաքուր, թե՛ կեղտոտ ջրի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Aconsegueix recipients per a aigua neta i bruta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准备盛装清水和脏水的容器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Zorg voor containers voor zowel schoon als vuil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ظروفی برای آب تمیز و آب کثیف تهیه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Procurez-vous des récipients pour l'eau propre et l'eau sale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Besorgen Sie sich Behälter für sauberes und schmutziges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સ્વચ્છ અને ગંદા પાણી બંને માટે કન્ટેનર મેળવો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और गंदे पानी दोनों के लिए कंटेनर प्राप्त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Procuratevi contenitori per l'acqua pulita e sporca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きれいな水と汚い水用の容器を用意する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깨끗한 물과 더러운 물을 모두 담을 수 있는 용기를 준비하세요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ava paqij û qirêj konteynir bistînin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bekas untuk air bersih dan kotor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ശുദ്ധജലത്തിനും വൃത്തികെട്ട വെള്ളത്തിനും പാത്രങ്ങൾ വാങ്ങുക.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र फोहोर पानी दुवैको लागि कन्टेनरहरू लिनुहोस्।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 او ناپاکو اوبو لپاره کانتینرونه واخلئ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Obtenha recipientes para água limpa e suja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 ਅਤੇ ਗੰਦੇ ਪਾਣੀ ਦੋਵਾਂ ਲਈ ਕੰਟੇਨਰ ਪ੍ਰਾਪਤ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Приобретите контейнеры как для чистой, так и для грязной воды.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Набавите посуде и за чисту и за прљаву воду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hel weelasha biyaha nadiifka ah iyo kuwa wasakhda ah labadaba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Consigue recipientes tanto para agua limpia como para agua sucia.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Meunang wadah pikeun cai beresih jeung kotor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Pata vyombo vya maji safi na machafu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Skaffa behållare för både rent och smutsigt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Kumuha ng mga lalagyan para sa parehong malinis at maruming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சுத்தமான மற்றும் அழுக்கு நீர் இரண்டிற்கும் கொள்கலன்களைப் பெறுங்கள்.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รับภาชนะสำหรับใส่น้ำทั้งสะอาดและน้ำสกปรก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Hem temiz hem de kirli su için kaplar edinin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Придбайте контейнери як для чистої, так і для брудної води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صاف اور گندے پانی کے لیے کنٹینر حاصل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Chuẩn bị các thùng chứa cho cả nước sạch và nước bẩn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191927b585_0_5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2191927b585_0_5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off by wetting your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duke lagur ngjyrat tuaja kryesore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ዋና ቀለሞችዎን በማጠብ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بترطيب 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հիմնական գույները թրջելով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mullant els 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首先弄湿你的原色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het bevochtigen van je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 خیس کردن رنگ‌های اصلی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par mouiller vos 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dem Anfeuchten Ihrer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પ્રાથમિક રંગોને ભીના કરીને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प्राथमिक रंगों को गीला करके शुरुआत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bagnando i 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まずは原色を濡らすところから始めましょう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 색상을 적셔서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şilkirina rengên xwe yên sereke dest pê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Mulakan dengan membasahkan warna utama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പ്രാഥമിക നിറങ്ങൾ നനച്ചുകൊണ്ട്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प्राथमिक रङहरू भिजाएर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لومړنیو رنګونو په لوندولو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molhando suas 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ਪ੍ਰਾਇਮਰੀ ਰੰਗਾਂ ਨੂੰ ਗਿੱਲਾ ਕਰਕੇ ਸ਼ੁਰੂਆਤ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со смачивания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тако што ћете влажити своје основне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bilow inaad qoyso midabadaada aasaasiga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Comience mojando los 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ku baseuh warna primér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kwa kulowesha rangi zako za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med att fukta dina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Magsimula sa pamamagitan ng pag-basa sa iyong mga 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முதன்மை வண்ணங்களை ஈரப்படுத்துவதன் மூலம்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เริ่มต้นด้วยการทำให้สีหลักของคุณเปียก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Önce birincil renklerinizi ıslatarak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зі зволоження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بنیادی رنگوں کو گیلا کرکے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bằng cách làm ướt các màu cơ bản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191927b585_0_6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2191927b585_0_6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 your new colours in your palette far away from your clean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Përzieni ngjyrat e reja në paletën tuaj larg ngjyrave tuaja të pastra primare.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አዲሶቹን ቀለሞችዎን ከንፁህ ዋና ቀለሞችዎ ርቀው በቤተ-ስዕልዎ ውስጥ ያዋህዱ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امزج الألوان الجديدة في لوحة الألوان الخاصة بك بعيدًا عن الألوان الأساسية النظيفة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Խառնեք ձեր նոր գույները ձեր պալիտրայի մեջ՝ հեռու ձեր մաքուր հիմնական գույներից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els teus nous colors a la teva paleta lluny dels teus colors primaris nets.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在调色板中将新颜色与干净的原色远离混合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 je nieuwe kleuren in je palet, ver weg van je zuivere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جدید خود را در پالت خود، دور از رنگ‌های اصلی و ثابت خود ترکیب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Mélangez vos nouvelles couleurs dans votre palette loin de vos couleurs primaires propres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Mischen Sie Ihre neuen Farben in Ihrer Palette weit entfernt von Ihren sauberen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પેલેટમાં તમારા નવા રંગોને તમારા સ્વચ્છ પ્રાથમિક રંગોથી દૂર મિક્સ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नए रंगों को अपने पैलेट में अपने स्वच्छ प्राथमिक रंगों से दूर मिलाएं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Mescola i tuoi nuovi colori nella tua tavolozza lontano dai tuoi colori primari puliti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パレット内で、きれいな原色から離れた場所に新しい色を混ぜます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깨끗한 기본 색상에서 멀리 떨어진 팔레트에서 새로운 색상을 혼합하세요.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xwe yên nû di paleteya xwe de, dûrî rengên xwe yên seretayî yên paqij, tevlîhev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Campurkan warna baharu anda dalam palet anda jauh daripada warna asas bersih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ശുദ്ധമായ പ്രാഥമിക നിറങ്ങളിൽ നിന്ന് വളരെ അകലെ നിങ്ങളുടെ പാലറ്റിൽ പുതിയ നിറങ്ങൾ മിക്സ്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सफा प्राथमिक रङहरूबाट टाढा आफ्नो प्यालेटमा नयाँ रङहरू मिलाउनुहोस्।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نوي رنګونه په خپل رنګ پالټ کې د خپلو پاکو لومړنیو رنګونو څخه لرې ګډ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Misture suas novas cores em sua paleta longe de suas cores primárias limpas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ਸਾਫ਼ ਪ੍ਰਾਇਮਰੀ ਰੰਗਾਂ ਤੋਂ ਦੂਰ ਆਪਣੇ ਪੈਲੇਟ ਵਿੱਚ ਆਪਣੇ ਨਵੇਂ ਰੰਗਾਂ ਨੂੰ ਮਿਲਾਓ।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Смешайте новые цвета в своей палитре, подальше от ваших чистых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Мешајте своје нове боје у палети далеко од ваших чистих основних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qas midabadaada cusub palette-kaaga oo ka fog midabadaada aasaasiga ah ee nadiifka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tus nuevos colores en tu paleta lejos de tus colores primarios limpios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 warna anyar anjeun dina palette anjeun jauh tina warna primér bersih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Changanya rangi zako mpya kwenye ubao wako mbali na rangi zako msingi safi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Blanda dina nya färger i din palett långt ifrån dina rena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Paghaluin ang iyong mga bagong kulay sa iyong palette na malayo sa iyong malinis na pangunahing mga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புதிய வண்ணங்களை உங்கள் சுத்தமான முதன்மை வண்ணங்களிலிருந்து வெகு தொலைவில் உங்கள் தட்டில் கலக்கவும்.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ผสมสีใหม่ของคุณในจานสีของคุณให้ห่างจากสีหลักที่สะอาดของคุณ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Yeni renklerinizi paletinizde temiz ana renklerinizden uzakta karıştırın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Змішуйте нові кольори у своїй палітрі далеко від чистих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نئے رنگوں کو اپنے پیلیٹ میں اپنے کلین پرائمری رنگوں سے بہت دور ملائیں۔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Trộn các màu mới trong bảng màu của bạn ở nơi khác xa với các màu cơ bản sạch sẽ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191927b585_0_7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2191927b585_0_7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your primary colours get dirty, you will have to clean them or you have ugly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ngjyrat tuaja kryesore ndoten, do t'ju duhet t'i pastroni ose do të keni ngjyra të shëmtuara.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ዋና ቀለሞችዎ ከቆሸሹ እነሱን ማጽዳት አለብዎት ወይም አስቀያሚ ቀለሞች ይኖሩዎታል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أصبحت الألوان الأساسية لديك متسخة، فسوف يتعين عليك تنظيفها وإلا ستحصل على ألوان قبيحة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​​ձեր հիմնական գույները կեղտոտվեն, դուք ստիպված կլինեք մաքրել դրանք, հակառակ դեպքում կունենաք տգեղ գույներ։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els colors primaris s'embruten, els hauràs de netejar o tindràs colors lletjos.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如果你的原色变脏了，你就必须清洗它们，否则你的颜色会很难看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primaire kleuren vuil worden, zul je ze moeten schoonmaken, anders krijg je lelijke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رنگ‌های اصلی شما کثیف شوند، باید آنها را تمیز کنید، در غیر این صورت رنگ‌های زشتی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vos couleurs primaires se salissent, vous devrez les nettoyer sinon vous aurez des couleurs moches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Ihre Primärfarben schmutzig werden, müssen Sie sie reinigen, sonst haben Sie hässliche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તમારા પ્રાથમિક રંગો ગંદા થઈ જાય, તો તમારે તેમને સાફ કરવા પડશે, નહીં તો તમારા રંગો કદરૂપા થઈ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आपके प्राथमिक रंग गंदे हो जाएं, तो आपको उन्हें साफ करना होगा, अन्यथा आपके रंग बदसूरत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i tuoi colori primari si sporcano, dovrai pulirli o avrai colori brutti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原色が汚れた場合は、きれいにしないと醜い色になってしまう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 색상이 더러워지면 세척해야 하며 그렇지 않으면 보기 흉한 색상이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Eger rengên te yên sereke qirêj bibin, tu neçar î wan paqij bikî, an na rengên te yên ne xweş derdikevin.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warna utama anda menjadi kotor, anda perlu membersihkannya atau anda mempunyai warna hodoh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പ്രാഥമിക നിറങ്ങൾ വൃത്തികേടായാൽ, നിങ്ങൾ അവ വൃത്തിയാക്കേണ്ടിവരും, അല്ലെങ്കിൽ നിങ്ങൾക്ക് വൃത്തികെട്ട നിറങ്ങളുണ്ട്.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तपाईंको प्राथमिक रंगहरू फोहोर भएमा, तपाईंले तिनीहरूलाई सफा गर्नुपर्नेछ, नत्र तपाईंको रंगहरू कुरूप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ستاسو لومړني رنګونه چټل شي، نو تاسو به یې پاک کړئ یا به تاسو بد رنګونه ولرئ.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suas cores primárias ficarem sujas, você terá que limpá-las ou terá cores feias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ਤੁਹਾਡੇ ਪ੍ਰਾਇਮਰੀ ਰੰਗ ਗੰਦੇ ਹੋ ਜਾਂਦੇ ਹਨ, ਤਾਂ ਤੁਹਾਨੂੰ ਉਨ੍ਹਾਂ ਨੂੰ ਸਾਫ਼ ਕਰਨਾ ਪਵੇਗਾ ਨਹੀਂ ਤਾਂ ਤੁਹਾਡੇ ਰੰਗ ਬਦਸੂਰਤ ਹੋ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ваши основные цвета загрязнятся, вам придется их очистить, иначе у вас будут некрасивые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вам се основне боје испрљају, мораћете да их очистите или ћете имати ружне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midabada asaasiga ahi ay wasakhoobaan, waa inaad nadiifisaa ama waxaad leedahay midabyo fool xun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tus colores primarios se ensucian, tendrás que limpiarlos o tendrás colores feos.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warna primér anjeun kotor, anjeun kedah ngabersihan atanapi anjeun gaduh warna anu awon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rangi zako za msingi zinakuwa chafu, utalazimika kuzisafisha au una rangi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dina primärfärger blir smutsiga måste du rengöra dem, annars får du fula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marumi ang iyong mga pangunahing kulay, kailangan mong linisin ang mga ito o mayroon kang pangit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முதன்மை நிறங்கள் அழுக்காகிவிட்டால், நீங்கள் அவற்றை சுத்தம் செய்ய வேண்டும் அல்லது உங்களிடம் அசிங்கமான நிறங்கள்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หากสีหลักของคุณสกปรก คุณจะต้องทำความสะอาด มิฉะนั้น สีของคุณก็จะดูไม่สวยงาม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Ana renkleriniz kirlenirse onları temizlemeniz gerekir, aksi takdirde çirkin renklere sahip olursunuz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ваші основні кольори забрудняться, вам доведеться їх почистити, інакше у вас будуть негарні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کے بنیادی رنگ گندے ہو جاتے ہیں، تو آپ کو انہیں صاف کرنا پڑے گا یا آپ کے رنگ بدصورت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màu chính của bạn bị bẩn, bạn sẽ phải giặt chúng nếu không bạn sẽ có màu xấu.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191927b585_0_9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2191927b585_0_9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is very strong, and yellow is very weak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Ciani është shumë i fortë, dhe e verdha është shumë e dobët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ሲያን በጣም ጠንካራ ነው, እና ቢጫ በጣም ደካማ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اللون السماوي قوي جدًا، والأصفر ضعيف جدًا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Երկնագույնը շատ ուժեղ է, իսկ դեղինը շատ թույլ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cian és molt fort i el groc és molt feble.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青色很浓，黄色很淡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Cyaan is erg sterk en geel is erg zwak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فیروزه‌ای خیلی قوی و زرد خیلی ضعیف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cyan est très fort et le jaune est très faible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ist sehr stark und Gelb ist sehr schwach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વાદળી ખૂબ જ મજબૂત છે, અને પીળો ખૂબ જ નબળો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सियान बहुत मजबूत है, और पीला बहुत कमजोर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ciano è molto forte e il giallo è molto debole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シアンは非常に強く、黄色は非常に弱い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청록색은 매우 강하고 노란색은 매우 약합니다.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Sîyan pir xurt e, û zer jî pir qels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sangat kuat, dan kuning sangat lemah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സിയാൻ വളരെ ശക്തമാണ്, മഞ്ഞ വളരെ ദുർബലമാണ്.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सियान धेरै बलियो हुन्छ, र पहेंलो धेरै कमजोर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نیلي ډېر قوي دی، او ژیړ ډېر کمزوری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ciano é muito forte e o amarelo é muito fraco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ਨੀਲਾ ਰੰਗ ਬਹੁਤ ਮਜ਼ਬੂਤ ​​ਹੁੰਦਾ ਹੈ, ਅਤੇ ਪੀਲਾ ਰੰਗ ਬਹੁਤ ਕਮਜ਼ੋਰ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Голубой очень сильный, а желтый очень слабый.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Цијан је веома јака, а жута је веома слаба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aad buu u xoog badan yahay, jaalahana aad buu u daciifsan yahay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cian es muy fuerte y el amarillo es muy débil.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pohara kuat, sarta konéng pohara lemah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ni nguvu sana, na njano ni dhaifu 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är mycket starkt och gult är mycket svagt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cyan ay napakalakas, at ang dilaw ay napakahina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சியான் மிகவும் வலிமையானது, மஞ்சள் மிகவும் பலவீனமானது.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สีฟ้าเข้มมาก สีเหลืองอ่อนมาก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Camgöbeği çok güçlü, sarı ise çok zayıf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Блакитний дуже сильний, а жовтий дуже слабкий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سیان بہت مضبوط ہے، اور پیلا بہت کمزور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lục lam rất mạnh, còn màu vàng rất yếu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191927b585_0_10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191927b585_0_10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enough water so that your paint becomes transparent on your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ujë të mjaftueshëm në mënyrë që bojëra të bëhet transparente në letër.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ቀለምዎ በወረቀትዎ ላይ ግልጽ እንዲሆን በቂ ውሃ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كمية كافية من الماء حتى يصبح الطلاء شفافًا على الورق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Օգտագործեք բավարար քանակությամբ ջուր, որպեսզի ներկը թափանցիկ դառնա թղթի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Feu servir prou aigua perquè la pintura quedi transparent sobre el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使用足够的水，使你的颜料在纸上变得透明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voldoende water zodat de verf transparant wordt op het papier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آب کافی استفاده کنید تا رنگ روی کاغذ شفاف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suffisamment d'eau pour que votre peinture devienne transparente sur votre papier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ausreichend Wasser, damit Ihre Farbe auf Ihrem Papier transparent wird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કાગળ પર રંગ પારદર્શક બને તે માટે પૂરતું પાણી વાપરો.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पर्याप्त पानी का प्रयोग करें ताकि आपका पेंट आपके कागज़ पर पारदर्शी हो 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abbastanza acqua in modo che la vernice diventi trasparente sulla carta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紙の上で絵の具が透明になるまで十分な水を使用してください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페인트가 종이 위에서 투명해질 때까지 충분한 물을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ku boyaxa we li ser kaxezê zelal bibe, têra xwe av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air yang mencukupi supaya cat anda menjadi lutsinar pada kertas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 പേപ്പറിൽ സുതാര്യമാകുന്നതിന് ആവശ്യത്തിന് വെള്ളം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रंग कागजमा पारदर्शी बनाउन पर्याप्त पानी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کافي اوبه وکاروئ ترڅو ستاسو رنګ ستاسو په کاغذ شفاف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água suficiente para que a tinta fique transparente no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ਕਾਫ਼ੀ ਪਾਣੀ ਵਰਤੋ ਤਾਂ ਜੋ ਤੁਹਾਡਾ ਰੰਗ ਤੁਹਾਡੇ ਕਾਗਜ਼ 'ਤੇ ਪਾਰਦਰਸ਼ੀ ਹੋ ਜਾਵੇ।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достаточное количество воды, чтобы краска стала прозрачной на бумаге.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довољно воде да боја постане транспарентна на папиру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biyo ku filan si rinjigaagu u noqdo mid hufan warqaddaada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Utilice suficiente agua para que la pintura se vuelva transparente en el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Anggo cai anu cekap supados cet anjeun janten transparan dina kertas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maji ya kutosha ili rangi yako iwe wazi kwenye karatasi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tillräckligt med vatten så att färgen blir transparent på pappret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sapat na tubig upang ang iyong pintura ay maging transparent sa iyong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வண்ணப்பூச்சு உங்கள் காகிதத்தில் வெளிப்படையானதாக மாற போதுமான தண்ணீரைப்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ใช้น้ำให้เพียงพอเพื่อให้สีของคุณโปร่งใสบนกระดาษของคุณ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Boyanızın kağıt üzerinde şeffaf hale gelmesi için yeterli miktarda su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достатньо води, щоб фарба стала прозорою на папері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کافی پانی کا استعمال کریں تاکہ آپ کا پینٹ آپ کے کاغذ پر شفاف ہو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đủ nước để màu sơn của bạn trở nên trong suốt trên giấy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a6780f188a_0_14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a6780f188a_0_1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There are translated subtitles on the video.</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هناك ترجمات تترجم على الفيديو.</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May mga isinalin subtitle sa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Kuna manukuu kutafsiriwa kwenye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비디오에 번역 된 자막이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gibt übersetzte Untertitel auf dem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Waxaa jira subtitles turjumay on video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有对视频的翻译字幕。</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 subtitles dikin li ser video hene.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त्यहाँ भिडियोमा अनुवाद उपशीर्षक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Há legendas traduzidas no vídeo.</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14e0bed1cf2_0_3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14e0bed1cf2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Now go and play with paint on a blank sheet of paper. Your name? Flowers? Stars? We are practicing: moving paint from the pans to the mixing areas in the palette, keeping your paint pans super clean, using the brushes to make different lines, controlling the amount of water we mix with the paint, using one water container for dirty, and one for clean.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Tani shko dhe luaj me bojë në një fletë të bardhë letre. Emri yt? Lule? Yje? Po praktikojmë: zhvendosjen e bojës nga enët në zonat e përzierjes në paletë, mbajtjen e enëve të bojës super të pastra, përdorimin e furçave për të bërë vija të ndryshme, kontrollin e sasisë së ujit që përziejmë me bojën, përdorimin e një ene uji për bojën e ndotur dhe një për të pastër.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አሁን ይሂዱ እና በባዶ ወረቀት ላይ ቀለም ይጫወቱ. ስምህ? አበቦች? ኮከቦች? እየተለማመድን ነው፡ ቀለምን ከድስቱ ውስጥ ወደ መቀላቀያ ቦታዎች በፓልቴል ውስጥ ማንቀሳቀስ፣ የቀለም መጥበሻዎችዎን እጅግ በጣም ንፁህ ማድረግ፣ ብሩሾችን በመጠቀም የተለያዩ መስመሮችን መስራት፣ ከቀለም ጋር የምንቀላቀለውን የውሃ መጠን መቆጣጠር፣ አንድ የውሃ መያዣ ለቆሸሸ እና አንዱን ለንፁህ ማድረግ።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الآن، العب بالطلاء على ورقة بيضاء. اسمك؟ زهور؟ نجوم؟ نحن نتدرب على: نقل الطلاء من الأوعية إلى مناطق الخلط في لوحة الألوان، والحفاظ على نظافة أوعية الطلاء، واستخدام الفرش لرسم خطوط مختلفة، والتحكم في كمية الماء التي نخلطها مع الطلاء، واستخدام وعاء ماء واحد للألوان المتسخة وآخر للألوان النظيفة.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Հիմա գնացեք և խաղացեք ներկերով դատարկ թղթի վրա։ Ձեր անո՞ւնը։ Ծաղի՞կ։ Աստղե՞ր։ Մենք մարզվում ենք՝ ներկը տարաներից տեղափոխել պալիտրայի խառնման հատվածներ, ներկի տարաները մաքուր պահել, վրձիններով տարբեր գծեր անել, վերահսկել ներկի հետ խառնվող ջրի քանակը, կեղտոտի և մաքուրի համար մեկ ջրաման օգտագործել, իսկ մաքուրի համար՝ մեկը։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Ara aneu a jugar amb pintura en un full de paper en blanc. El vostre nom? Flors? Estrelles? Estem practicant: moure la pintura dels recipients a les zones de barreja de la paleta, mantenir els recipients molt nets, utilitzar els pinzells per fer diferents línies, controlar la quantitat d'aigua que barregem amb la pintura, utilitzar un recipient d'aigua per a la brutícia i un altre per a la neteja.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现在，在一张白纸上玩颜料吧。你的名字？花？还是星星？我们正在练习：把颜料从颜料盘移到调色板的调色区，保持颜料盘干净，用画笔画出不同的线条，控制与颜料混合的水量，用一个盛水的容器盛脏颜料，另一个盛干净的颜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 nu spelen met verf op een leeg vel papier. Je naam? Bloemen? Sterren? We oefenen: verf van de napjes naar de mengvakken op het palet verplaatsen, je napjes superschoon houden, de penselen gebruiken om verschillende lijnen te maken, de hoeveelheid water die we met de verf mengen controleren, één waterreservoir gebruiken voor vuil en één voor schoon.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حالا بروید و روی یک کاغذ سفید با رنگ بازی کنید. اسم شما؟ گل؟ ستاره؟ ما داریم تمرین می‌کنیم: رنگ را از ظرف‌ها به قسمت‌های مخلوط کردن در پالت منتقل کنید، ظرف‌های رنگ خود را کاملاً تمیز نگه دارید، از قلم‌موها برای کشیدن خطوط مختلف استفاده کنید، مقدار آبی که با رنگ مخلوط می‌کنیم را کنترل کنید، از یک ظرف آب برای کثیف و یکی برای تمیز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Maintenant, joue avec la peinture sur une feuille blanche. Ton nom ? Des fleurs ? Des étoiles ? On s'entraîne : à déplacer la peinture des godets vers les zones de mélange de la palette, à garder les godets parfaitement propres, à utiliser les pinceaux pour tracer différentes lignes, à contrôler la quantité d'eau à mélanger, à utiliser un récipient pour l'eau sale et un autre pour l'eau propre.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Spielen Sie jetzt mit Farbe auf einem leeren Blatt Papier. Ihr Name? Blumen? Sterne? Wir üben: Farbe aus den Näpfen in die Mischbereiche der Palette geben, die Farbnäpfe super sauber halten, mit den Pinseln verschiedene Linien ziehen, die Wassermenge kontrollieren, die wir mit der Farbe mischen, einen Wasserbehälter für schmutzige und einen für saubere Farbe verwenden.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હવે જાઓ અને કાગળની કોરી શીટ પર પેઇન્ટથી રમો. તમારું નામ? ફૂલો? તારા? અમે પ્રેક્ટિસ કરી રહ્યા છીએ: પેલેટમાં પેલેટમાંથી મિશ્રણ વિસ્તારોમાં પેઇન્ટ ખસેડવું, તમારા પેઇન્ટ પેનને ખૂબ સ્વચ્છ રાખવું, બ્રશનો ઉપયોગ કરીને વિવિધ રેખાઓ બનાવવી, પેઇન્ટ સાથે આપણે કેટલું પાણી ભેળવીએ છીએ તેનું નિયંત્રણ કરવું, ગંદા માટે એક પાણીના કન્ટેનરનો ઉપયોગ કરવો અને સ્વચ્છ માટે એક.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जाओ और एक खाली कागज़ पर रंगों से खेलो। तुम्हारा नाम? फूल? तारे? हम अभ्यास कर रहे हैं: रंगों को पैन से पैलेट में मिलाने वाली जगहों पर ले जाना, अपने पेंट पैन को एकदम साफ़ रखना, ब्रश से अलग-अलग रेखाएँ बनाना, रंग में मिलाए जाने वाले पानी की मात्रा को नियंत्रित करना, गंदे पानी के लिए एक कंटेनर और साफ़ पानी के लिए एक कंटेनर का इस्तेमाल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 vai a giocare con la pittura su un foglio bianco. Il tuo nome? Fiori? Stelle? Stiamo facendo pratica: spostare la pittura dalle cialde alle aree di miscelazione sulla tavolozza, mantenere le cialde di pittura perfettamente pulite, usare i pennelli per tracciare linee diverse, controllare la quantità di acqua che mescoliamo alla pittura, usare un contenitore d'acqua per la pittura sporca e uno per quella pulita.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さあ、白い紙に絵の具で遊んでみましょう。名前？花？星？私たちが練習しているのは、絵の具の容器からパレットの混ぜる場所へ絵の具を移すこと、絵の具の容器を常に清潔に保つこと、筆を使って様々な線を引くこと、絵の具と混ぜる水の量を調節すること、汚れた絵の具ときれいな絵の具に水を入れる容器を一つずつ使うことなど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이제 빈 종이에 물감을 가지고 놀아 보세요. 이름? 꽃? 별? 우리는 물감을 팬에서 팔레트의 혼합 구역으로 옮기고, 물감을 팬을 깨끗하게 유지하고, 붓을 사용하여 다양한 선을 그리고, 물감과 섞는 물의 양을 조절하고, 더러운 물감과 깨끗한 물감에 각각 물통을 하나씩 사용하는 연습을 하고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Niha here û li ser kaxezek vala bi boyaxê bilîze. Navê te? Kulîlk? Stêrk? Em pratîk dikin: boyaxê ji tepsiyan ber bi deverên tevlihevkirinê yên di paletê de veguhezînin, tepsiyên boyaxê pir paqij bihêlin, firçeyan bikar bînin da ku xêzên cûda çêbikin, mîqdara ava ku em bi boyaxê re tevlihev dikin kontrol bikin, ji bo qirêjiyê konteynirekî avê û ji bo paqijiyê jî konteynirekî avê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Sekarang pergi dan bermain dengan cat pada helaian kertas kosong. nama awak? bunga? Bintang? Kami sedang berlatih: mengalihkan cat dari kuali ke kawasan adunan dalam palet, memastikan kuali cat anda sentiasa bersih, menggunakan berus untuk membuat garisan yang berbeza, mengawal jumlah air yang kami campurkan dengan cat, menggunakan satu bekas air untuk kotor, dan satu lagi untuk membersihkan.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 പോയി ഒരു ശൂന്യമായ കടലാസിൽ പെയിന്റ് ഉപയോഗിച്ച് കളിക്കൂ. നിങ്ങളുടെ പേരോ? പൂക്കളോ? നക്ഷത്രങ്ങളോ? ഞങ്ങൾ പരിശീലിക്കുകയാണ്: പാനുകളിൽ നിന്ന് പാലറ്റിലെ മിക്സിംഗ് ഏരിയകളിലേക്ക് പെയിന്റ് മാറ്റുക, നിങ്ങളുടെ പെയിന്റ് പാനുകൾ സൂപ്പർ വൃത്തിയായി സൂക്ഷിക്കുക, ബ്രഷുകൾ ഉപയോഗിച്ച് വ്യത്യസ്ത വരകൾ ഉണ്ടാക്കുക, പെയിന്റുമായി നമ്മൾ കലർത്തുന്ന വെള്ളത്തിന്റെ അളവ് നിയന്ത്രിക്കുക, വൃത്തികേടാക്കാൻ ഒരു വാട്ടർ കണ്ടെയ്നറും വൃത്തിയാക്കാൻ ഒരു വാട്ടർ കണ്ടെയ്നറും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जानुहोस् र खाली कागजमा रंग खेल्नुहोस्। तपाईंको नाम? फूलहरू? ताराहरू? हामी अभ्यास गर्दैछौं: प्यानबाट प्यालेटमा मिश्रण क्षेत्रहरूमा रंग सार्ने, तपाईंको रंग प्यानहरू एकदम सफा राख्ने, ब्रश प्रयोग गरेर फरक रेखाहरू बनाउने, रंगमा हामीले मिसाउने पानीको मात्रा नियन्त्रण गर्ने, फोहोरको लागि एउटा पानी कन्टेनर प्रयोग गर्ने, र सफाको लागि एउटा।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اوس لاړ شه او د کاغذ په یوه خالي پاڼه کې د رنګ سره لوبې وکړه. ستا نوم؟ ګلونه؟ ستوري؟ موږ تمرین کوو: د رنګ د تختو څخه د رنګ د مخلوط کولو ساحو ته لیږدول، ستاسو د رنګ تختې خورا پاک ساتل، د برشونو په کارولو سره مختلفې کرښې جوړول، د رنګ سره د مخلوط کولو د اوبو مقدار کنټرول کول، د اوبو یو کانټینر د ناپاکۍ لپاره کارول، او یو د پاکوالي لپاره.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Agora vá brincar com tinta em uma folha de papel em branco. Seu nome? Flores? Estrelas? Estamos praticando: movendo a tinta das pastilhas para as áreas de mistura na paleta, mantendo as pastilhas superlimpas, usando os pincéis para fazer linhas diferentes, controlando a quantidade de água que misturamos com a tinta, usando um recipiente de água para a tinta suja e outro para a limpa.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ਹੁਣ ਜਾਓ ਅਤੇ ਇੱਕ ਖਾਲੀ ਕਾਗਜ਼ 'ਤੇ ਪੇਂਟ ਨਾਲ ਖੇਡੋ। ਤੁਹਾਡਾ ਨਾਮ? ਫੁੱਲ? ਤਾਰੇ? ਅਸੀਂ ਅਭਿਆਸ ਕਰ ਰਹੇ ਹਾਂ: ਪੈਲੇਟ ਵਿੱਚ ਪੇਂਟ ਨੂੰ ਪੈਨ ਤੋਂ ਮਿਕਸਿੰਗ ਖੇਤਰਾਂ ਵਿੱਚ ਲਿਜਾਣਾ, ਆਪਣੇ ਪੇਂਟ ਪੈਨ ਨੂੰ ਬਹੁਤ ਸਾਫ਼ ਰੱਖਣਾ, ਵੱਖ-ਵੱਖ ਲਾਈਨਾਂ ਬਣਾਉਣ ਲਈ ਬੁਰਸ਼ਾਂ ਦੀ ਵਰਤੋਂ ਕਰਨਾ, ਪੇਂਟ ਨਾਲ ਮਿਲਾਉਣ ਵਾਲੇ ਪਾਣੀ ਦੀ ਮਾਤਰਾ ਨੂੰ ਨਿਯੰਤਰਿਤ ਕਰਨਾ, ਗੰਦੇ ਲਈ ਇੱਕ ਪਾਣੀ ਦੇ ਡੱਬੇ ਦੀ ਵਰਤੋਂ ਕਰਨਾ, ਅਤੇ ਸਾਫ਼ ਲਈ ਇੱਕ।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 теперь поиграйте с краской на чистом листе бумаги. Как вас зовут? Цветы? Звёзды? Мы практикуемся: перекладываем краску из кювет в зоны смешивания на палитре, следим за чистотой кювет, рисуем кистями разные линии, контролируем количество воды, которое мы добавляем в краску, используем одну ёмкость для грязной краски и одну для чистой.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Сада се играјте са бојама на празном листу папира. Ваше име? Цвеће? Звезде? Вежбамо: премештање боје из посудица у подручја за мешање на палети, одржавање посудица супер чистим, коришћење четкица за прављење различитих линија, контролисање количине воде коју мешамо са бојом, коришћење једне посуде за воду за прљаву, а друге за чисту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 tag oo ku ciyaar rinjiga warqad maran. Magacaaga? Ubax? Xiddigaha? Waxaan ku celcelineynaa: ka wareejinta rinjiga digsiyada una guurto meelaha isku dhafka ah ee palette, ilaalinta digsiyada rinjiga aad u nadiif ah, isticmaalka burushyada si aad u sameyso xariiqyo kala duwan, xakameynta qadarka biyaha ee aan ku qasno rinjiga, adoo isticmaalaya hal weel oo biyo ah oo wasakh ah, iyo mid nadiif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Ahora ve a jugar con pintura en una hoja en blanco. ¿Tu nombre? ¿Flores? ¿Estrellas? Estamos practicando: mover la pintura de las bandejas a las zonas de mezcla de la paleta, mantener las bandejas impecablemente limpias, usar los pinceles para hacer diferentes líneas, controlar la cantidad de agua que mezclamos con la pintura, usar un recipiente para la pintura sucia y otro para la limpia.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Ayeuna balik sarta maénkeun kalayan cet dina lambar kosong kertas. Nami anjeun? kembang? Béntang? Urang latihan: mindahkeun cet tina panci ka wewengkon campur dina palette nu, ngajaga panci cet Anjeun super bersih, ngagunakeun brushes nyieun garis béda, ngadalikeun jumlah cai urang campur jeung cet, ngagunakeun hiji wadah cai pikeun kotor, sarta hiji keur bersih.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Sasa nenda na ucheze na rangi kwenye karatasi tupu. Jina lako? Maua? Nyota? Tunafanya mazoezi: kusonga rangi kutoka kwa sufuria hadi maeneo ya kuchanganya kwenye palette, kuweka sufuria zako za rangi safi sana, kwa kutumia brashi kutengeneza mistari tofauti, kudhibiti kiasi cha maji tunachochanganya na rangi, kwa kutumia chombo kimoja cha maji kwa uchafu, na moja kwa kusafisha.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Gå nu och lek med färg på ett tomt papper. Ditt namn? Blommor? Stjärnor? Vi övar: att flytta färg från kastrullerna till blandningsområdena i paletten, hålla dina färgkastruller superrena, använda penslarna för att rita olika linjer, kontrollera mängden vatten vi blandar med färgen, använda en vattenbehållare för smutsigt och en för rent.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pumunta at maglaro ng pintura sa isang blangkong papel. pangalan mo? Bulaklak? Mga bituin? Nagsasanay kami: paglipat ng pintura mula sa mga kawali patungo sa mga lugar ng paghahalo sa palette, pinapanatiling napakalinis ng iyong mga kawali ng pintura, gamit ang mga brush para gumawa ng iba't ibang linya, kinokontrol ang dami ng tubig na hinahalo namin sa pintura, gamit ang isang lalagyan ng tubig para sa marumi, at isa para sa malinis.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இப்போது ஒரு வெற்றுத் தாளில் வண்ணப்பூச்சுடன் விளையாடுங்கள். உங்கள் பெயர்? பூக்கள்? நட்சத்திரங்கள்? நாங்கள் பயிற்சி செய்கிறோம்: வண்ணப்பூச்சுகளை வண்ணப்பூச்சுப் பலகையில் உள்ள கலவைப் பகுதிகளுக்கு நகர்த்துவது, உங்கள் வண்ணப்பூச்சுப் பலகைகளை மிகவும் சுத்தமாக வைத்திருப்பது, தூரிகைகளைப் பயன்படுத்தி வெவ்வேறு கோடுகளை உருவாக்குவது, வண்ணப்பூச்சுடன் நாம் கலக்கும் தண்ணீரின் அளவைக் கட்டுப்படுத்துவது, அழுக்குக்கு ஒரு தண்ணீர் கொள்கலனையும், சுத்தம் செய்வதற்கு ஒரு தண்ணீர் கொள்கலனையும் பயன்படுத்துவது.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เอาล่ะ ไปเล่นกับสีบนกระดาษเปล่าๆ กัน ชื่อของคุณ? ดอกไม้? ดวงดาว? เรากำลังฝึกอยู่: ย้ายสีจากถาดสีไปยังบริเวณผสมสีในจานสี รักษาความสะอาดของถาดสีให้มากที่สุด ใช้พู่กันวาดเส้นต่างๆ ควบคุมปริมาณน้ำที่ผสมสี ใช้ภาชนะใส่น้ำใบหนึ่งสำหรับสีที่สกปรก และอีกใบสำหรับสีที่สะอาด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Şimdi gidip boş bir kağıt üzerinde boyayla oynayın. Adınız? Çiçekler? Yıldızlar? Pratik yapıyoruz: Boyayı kaplardan paletteki karıştırma alanlarına taşıma, boya kaplarınızı tertemiz tutma, farklı çizgiler oluşturmak için fırçaları kullanma, boyayla karıştırdığımız su miktarını kontrol etme, kirli boyalar için bir su kabı ve temiz boyalar için bir su kabı kullanma.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 тепер пограйтеся з фарбами на чистому аркуші паперу. Ваше ім'я? Квіти? Зірки? Ми практикуємося: переміщуємо фарбу з піддонів у зони змішування на палітрі, підтримуємо чистоту піддонів, використовуємо пензлі для створення різних ліній, контролюємо кількість води, яку змішуємо з фарбою, використовуємо одну ємність для води для брудної фарби, а іншу для чистої.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 جاؤ اور کاغذ کی خالی شیٹ پر پینٹ کے ساتھ کھیلو۔ آپ کا نام؟ پھول؟ ستارے؟ ہم مشق کر رہے ہیں: پین سے پینٹ کو پیلیٹ میں مکسنگ ایریاز میں منتقل کرنا، اپنے پینٹ پین کو انتہائی صاف رکھنا، مختلف لکیریں بنانے کے لیے برش کا استعمال کرنا، پینٹ کے ساتھ ملنے والے پانی کی مقدار کو کنٹرول کرنا، گندے کے لیے ایک پانی کا برتن استعمال کرنا، اور ایک صاف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Giờ thì hãy thử vẽ màu trên một tờ giấy trắng xem. Tên bạn? Hoa? Sao? Chúng ta đang luyện tập: di chuyển màu từ khay đến khu vực pha màu trong bảng màu, giữ khay màu thật sạch, dùng cọ để tạo các đường nét khác nhau, kiểm soát lượng nước pha màu, dùng một hộp đựng nước cho màu bẩn và một hộp đựng nước cho màu sạch.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fac103c385_0_3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fac103c385_0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89c5924711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89c5924711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fac103c385_0_2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fac103c385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using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duke përdorur ngjyrat primare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ዋና ቀለሞችን በመጠቀም ቀለሞችን መቀላቀል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خلط الألوان باستخدام 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խառնումը՝ օգտագործելով հիմնական գույները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utilitzant 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使用原色混合颜色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 mengen met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با استفاده از رنگ‌های اصلی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Mélanger les couleurs en utilisant les 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Mischen von Farben mit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પ્રાથમિક રંગોનો ઉપયોગ કરીને રંગોનું મિશ્રણ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प्राथमिक रंगों का उपयोग करके रंगों को मिलाना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Mescolare i colori usando i 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原色を使った色の混合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기본색을 사용하여 색상 혼합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bi karanîna rengên seretayî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Mencampur warna menggunakan warna asas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പ്രാഥമിക നിറങ്ങൾ ഉപയോഗിച്ച് നിറങ്ങൾ മിക്സ്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प्राथमिक रङहरू प्रयोग गरेर रङहरू मिलाउने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لومړنیو رنګونو په کارولو سره د رنګونو مخلوط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Misturando cores usando 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ਪ੍ਰਾਇਮਰੀ ਰੰਗਾਂ ਦੀ ਵਰਤੋਂ ਕਰਕੇ ਰੰਗਾਂ ਨੂੰ ਮਿਲਾਉਣਾ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с использованием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користећи примарне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dhafka midabada adoo isticmaalaya midabada 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utilizando 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Pergaulan kelir ngagunakeun kelir primér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Kuchanganya rangi kwa kutumia rangi za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blanda färger med hjälp av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gamit ang mga 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முதன்மை வண்ணங்களைப் பயன்படுத்தி வண்ணங்களைக் கலத்தல்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การผสมสีโดยใช้สีหลัก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Birincil renkleri kullanarak renkleri karıştırma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за допомогою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بنیادی رنگوں کا استعمال کرتے ہوئے رنگوں کو ملانا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bằng cách sử dụng màu cơ bản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9b1f3277d_0_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29b1f3277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9aff3ba53_0_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29aff3ba53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2191927b585_0_11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2191927b585_0_1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Primary colours: yellow,cyan, and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kryesore: të verdha, cian dhe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ዋና ቀለሞች፡ ቢጫ፣ ሲያን እና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الألوان الأساسية: الأصفر، السماوي، والأرجواني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Հիմնական գույներ՝ դեղին, երկնագույն և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Colors primaris: groc, cian i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原色：黄色、青色和洋红色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Primaire kleuren: geel, cyaan en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اصلی: زرد، فیروزه‌ای و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Couleurs primaires : jaune, cyan et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Primärfarben: Gelb, Cyan und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પ્રાથમિક રંગો: પીળો, વાદળી અને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प्राथमिक रंग: पीला, सियान और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Colori primari: giallo, ciano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原色：黄色、シアン、マゼンタ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기본색: 노랑, 청록, 자홍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sereke: zer, cyan,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utama: kuning, cyan, dan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പ്രാഥമിക നിറങ്ങൾ: മഞ്ഞ, സിയാൻ,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प्राथमिक रंगहरू: पहेंलो, सियान र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لومړني رنګونه: ژیړ، نیلي او ارغواني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primárias: amarelo, ciano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ਮੁੱਖ ਰੰਗ: ਪੀਲਾ, ਸਿਆਨੀ ਅਤੇ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Основные цвета: желтый, голубой и пурпурный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Основне боје: жута, цијан и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asaasiga ah: huruud, cyan, iyo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Colores primarios: amarillo, cian y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primér: konéng, cyan, jeung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za msingi: manjano, cyan na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Primärfärger: gul, cyan och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pangunahing kulay: dilaw, cyan, at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முதன்மை நிறங்கள்: மஞ்சள், சியான் மற்றும்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สีหลัก: เหลือง น้ำเงิน และแดง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Birincil renkler: sarı, camgöbeği ve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Основні кольори: жовтий, блакитний та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بنیادی رنگ: پیلا، سیان، اور مینجینٹا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cơ bản: vàng, lục lam và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191927b585_0_12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2191927b585_0_1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خلط الألوان: الأخضر = أصفر + سماوي، الأزرق البنفسجي = سماوي + أرجواني، الأحمر البرتقالي = أرجواني + أصفر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混合颜色：绿色 = 黄色 + 青色，蓝紫色 = 青色 + 洋红色，红橙色 = 洋红色 + 黄色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 couleurs : Vert = Jaune + cyan, Bleu-violet = Cyan + magenta, Rouge-orange = Magenta + jaune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Mischfarben: Grün = Gelb + Cyan, Blauviolett = Cyan + Magenta, Rotorange = Magenta + Gelb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 = 자홍색 + 노랑색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ارغواني، سور-نارنجي = ارغواني + ژیړ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Vermelho-laranja = Magenta + amarelo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Azul-violeta = Cian + magenta, Rojo-naranja = Magenta + amarillo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konéng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samawati, Bluu-violet = Cyan + magenta, Nyekundu-machungwa = Magenta + njano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நீலம்-வயலட் = சியான் + மெஜந்தா, சிவப்பு-ஆரஞ்சு = மெஜந்தா + மஞ்சள்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 สีน้ำเงินม่วง = น้ำเงิน + แดงอมม่วง, สีแดงส้ม = แดงอมม่วง + เหลือง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نیلا بنفشی = سیان + میجنٹا، سرخ اورینج = میجنٹا + پیلا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a6780f188a_0_5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a6780f188a_0_5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Here are some examples of completed colour wheels that have been done by former students.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وفيما يلي بعض الأمثلة على عجلات اللون أنجزت التي تم القيام به من قبل الطلاب السابقين.</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Narito ang ilang halimbawa ng mga nakumpletong mga gulong ng kulay na nagawa sa pamamagitan ng dating mag-aaral.</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Hapa ni baadhi ya mifano ya magurudumu kukamilika rangi zimefanyika na wanafunzi wa zamani.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여기에 전 학생에 의해 수행되고 완성 된 컬러 휠의 몇 가지 예입니다.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Hier sind einige Beispiele von abgeschlossen Farbrad, die von ehemaligen Studenten durchgeführt wurden.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Halkan waxaa ku qoran tusaale oo qaar ka mid ah giraangiraha midabka dhameystirtay in lagu sameeyo ardayda hore.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以下是已经由以前的学生完成完成色轮的一些例子。</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Li vir, hinek wergerandî yên wheels color temam ku ji aliyê xwendekarên berê hatine kirin 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यहाँ पूर्व विद्यार्थीहरू गरेको गरिएका रंग पूरा पाङ्ग्रा केही उदाहरण हुन्।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Aqui estão alguns exemplos de rodas de cor concluídas que foram feitas por ex-alunos.</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Notice how the pure colours are on the outside of the colour wheel, and how greyed out colours are on the inside.</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لاحظ كيف الألوان النقية الموجودة على السطح الخارجي للعجلة الألوان، وكيف الرمادي من الألوان هي في الداخل.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Pansinin kung paano ang purong kulay ay nasa labas ng kulay wheel, at kung paano naka-grey out mga kulay ang nasa loob.</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Angalia jinsi rangi safi ni kwa nje ya rangi gurudumu, na jinsi greyed nje rangi kwa ndani.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순수한 색상이 컬러 휠의 외부에 얼마나주의, 어떻게 회색 색상은 내부에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Beachten Sie, wie die reinen Farben auf der Außenseite des Farbrades sind und wie abgeblendet Farben sind auf der Innenseite.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Notice sida midabada saafi ah waa dibaddeeda oo wheel midabka, iyo sida greyed baxay midabo kala yihiin gudaha.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通知的纯颜色如何都在色轮的外侧，并且如何灰色的颜色都在里面。</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Notice çawa rengên xas li derve ji dolaba rengan in, û çawa greyed ji rengên di hundir de 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सूचना कसरी शुद्ध रंग रंग पाङ्ग्रा को बाहिर छन् र कसरी बाहिर greyed रंग भित्र छन्।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Observe como as cores puras estão na parte externa da roda de cor, e como acinzentado cores estão no interior.</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In the next slide, there is a video that shows you how to start mixing the bright, pure hues on the outside.</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في الشريحة التالية، هناك شريط فيديو يظهر لك كيفية بدء خلط مشرق، الأشكال النقية في الخارج.</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Sa susunod na slide, diyan ay isang video na nagpapakita sa iyo kung paano simulan ang paghahalo ng maliwanag, dalisay na hues sa labas.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Katika slide ijayo, kuna video ambayo inaonyesha jinsi ya kuanza kuchanganya mkali, rangi mbali safi kwa nje.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다음 슬라이드에서 쇼 당신은 밝은, 외부에 순수한 색상을 혼합 시작하는 방법을하는 영상이있다.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 der nächsten Folie gibt es ein Video, das zeigt, wie Sie die hellen beginnen Mischen reine Farbtönen auf der Außenseite.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 slide ee soo socda, waxaa jira video ah in aad shows sidii aad u bilaabi isku qasin dhalaalaya ah, oo midabo kala saafi ah ka baxsan.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在接下来的幻灯片，有一个视频，告诉您如何启动混合明亮，在外面纯净的色调。</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Di slide din e, video, ku nîşan dide hûn çawa dest bi tevlihevbûn di geş, çîl paqij li derve heye.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अर्को स्लाइड मा, त्यहाँ शो तपाईं उज्ज्वल, बाहिर मा शुद्ध hues मिश्रण सुरु गर्न कसरी एक भिडियो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No próximo slide, existe um vídeo que mostra como começar a misturar o brilhante, tons puros do lado de fora.</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a690010c12_1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a690010c1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Spend a few minutes experimenting with watercolour paint. REMEMBER! You must keep your pure colours absolutely clean. Start by wetting one cyan, one magenta, and one yellow pan of paint. Mix your colours using the mixing wells in the centre of your palette. You can use puck paint if you mess up your good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Spend a few minutes experimenting with watercolour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Kaloni disa minuta duke eksperimentuar me bojëra uji. MOS HARRONI! Ngjyrat tuaja të pastra duhet t'i mbani absolutisht të pastra. Filloni duke lagur një tas bojë cian, një magenta dhe një të verdhë. Përzieni ngjyrat duke përdorur pusetat e përzierjes në qendër të paletës suaj. Mund të përdorni bojë të tipit "puck" nëse e prishni bojën tuaj të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በውሃ ቀለም ቀለም ለመሞከር ጥቂት ደቂቃዎችን ያሳልፉ. አስታውስ! የንጹህ ቀለሞችዎን ሙሉ በሙሉ ንጹህ ማድረግ አለብዎት. አንድ ሳያን፣ አንድ ማጌንታን እና አንድ ቢጫ ቀለምን በማጠብ ይጀምሩ። በፓልቴልዎ መሃል ላይ የሚገኙትን የውሃ ጉድጓዶች በመጠቀም ቀለሞችዎን ይቀላቅሉ። ጥሩ ቀለምዎን ካበላሹ የፓክ ቀለም መጠቀም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اقضِ بضع دقائق في تجربة ألوان مائية. تذكر! يجب أن تحافظ على نظافة ألوانك النقية تمامًا. ابدأ بترطيب علبة ألوان سماوي، وأرجواني، وأصفر. امزج الألوان باستخدام أحواض الخلط في منتصف لوحة الألوان. يمكنك استخدام ألوان البوك إذا أفسدت لونك الجيد.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 քանի րոպե անցկացրեք ջրաներկով փորձարկումներ անելով։ ՀԻՇԵ՛Ք։ Դուք պետք է ձեր մաքուր գույները բացարձակ մաքուր պահեք։ Սկսեք մեկ երկնագույն, մեկ մանուշակագույն և մեկ դեղին ներկի տարա թրջելով։ Խառնեք ձեր գույները՝ օգտագործելով ձեր պալիտրայի կենտրոնում գտնվող խառնիչ անցքերը։ Կարող եք օգտագործել թավաներկ, եթե փչացնեք ձեր լավ ներկը։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Dedica uns minuts a experimentar amb aquarel·la. RECORDA! Has de mantenir els colors purs absolutament nets. Comença mullant un recipient de pintura cian, un magenta i un groc. Barreja els colors utilitzant els forats de barreja al centre de la paleta. Pots utilitzar pintura de disc si fas malbé la teva bona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花几分钟尝试一下水彩颜料。记住！你必须保持纯色颜料绝对干净。首先，取一盘青色、一盘洋红色和一盘黄色颜料，打湿。用调色板中央的调色孔混合颜料。如果把好颜料弄乱了，可以用圆盘颜料。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Experimenteer een paar minuten met aquarelverf. LET OP! Je moet je pure kleuren absoluut zuiver houden. Begin met het bevochtigen van één cyaan, één magenta en één gele verfpot. Meng de kleuren met behulp van de mengkuipjes in het midden van je palet. Je kunt puckverf gebruiken als je goede verf verknoeit.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چند دقیقه‌ای را صرف آزمایش با رنگ آبرنگ کنید. به یاد داشته باشید! باید رنگ‌های خالص خود را کاملاً تمیز نگه دارید. با خیس کردن یک ظرف رنگ فیروزه‌ای، یک ظرف رنگ سرخابی و یک ظرف رنگ زرد شروع کنید. رنگ‌های خود را با استفاده از چاهک‌های مخلوط‌کن در وسط پالت خود مخلوط کنید. اگر رنگ خوب خود را خراب کردید، می‌توانید از رنگ پاک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Prenez quelques minutes pour expérimenter avec l'aquarelle. N'OUBLIEZ PAS ! Vos couleurs pures doivent être parfaitement propres. Commencez par humidifier un godet de cyan, un godet de magenta et un godet de jaune. Mélangez vos couleurs à l'aide des godets au centre de votre palette. Vous pouvez utiliser de la peinture en rondelles si vous abîmez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Experimentieren Sie ein paar Minuten mit Aquarellfarben. MERKEN SIE: Die reinen Farben müssen absolut sauber sein. Befeuchten Sie zunächst einen Cyan-, einen Magenta- und einen Gelb-Näpfchen mit Farbe. Mischen Sie die Farben mithilfe der Mischmulden in der Mitte Ihrer Palette. Falls Sie Ihre reine Farbe verunstalten, können Sie Puckfarbe verwenden.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પેઇન્ટનો પ્રયોગ કરવામાં થોડી મિનિટો વિતાવો. યાદ રાખો! તમારે તમારા શુદ્ધ રંગોને સંપૂર્ણપણે સ્વચ્છ રાખવા જોઈએ. એક સ્યાન, એક મેજેન્ટા અને એક પીળા રંગના પેનને ભીના કરીને શરૂઆત કરો. તમારા પેલેટના મધ્યમાં મિક્સિંગ વેલ્સનો ઉપયોગ કરીને તમારા રંગો મિક્સ કરો. જો તમે તમારા સારા રંગમાં ગડબડ કરો છો તો તમે પક પેઇન્ટનો ઉપયોગ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कुछ मिनट वाटरकलर पेंट के साथ प्रयोग करें। याद रखें! आपको अपने शुद्ध रंगों को बिल्कुल साफ़ रखना होगा। शुरुआत एक सियान, एक मैजेंटा और एक पीले रंग के पैन को गीला करके करें। अपने पैलेट के बीच में बने मिक्सिंग वेल का इस्तेमाल करके अपने रंगों को मिलाएँ। अगर आपका अच्छा पेंट खराब हो जाए, तो आप पक पेंट का इस्तेमाल कर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Dedica qualche minuto a sperimentare con gli acquerelli. RICORDA! Devi mantenere i tuoi colori puri assolutamente puliti. Inizia bagnando una cialda di ciano, una di magenta e una di giallo. Mescola i colori usando i pozzetti al centro della tavolozza. Puoi usare la pittura a disco se sbagli la pittura buona.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絵の具で数分間実験してみましょう。覚えておいてください！純粋な色は絶対にきれいな状態に保ってください。まず、シアン、マゼンタ、イエローの絵の具を1つずつ濡らします。パレット中央のミキシングウェルを使って色を混ぜます。もし良い絵の具が汚れてしまった場合は、パックペイントを使う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물감으로 몇 분 동안 실험해 보세요. 꼭 기억하세요! 원색은 깨끗하게 유지해야 합니다. 먼저 청록색 물감 한 통, 자홍색 물감 한 통, 노란색 물감 한 통을 물에 적셔 주세요. 팔레트 가운데에 있는 혼합 용기를 사용하여 물감을 섞어 주세요. 잘 섞은 물감이 엉키면 퍽 물감을 사용해도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Çend deqeyan bi boyaxa avî ceribandinê bikin. BÎR BÎNIN! Divê hûn rengên xwe yên paqij bi tevahî paqij bihêlin. Bi şilkirina yek tepsiya boyaxa şîn, yek magenta û yek tepsiya boyaxa zer dest pê bikin. Rengên xwe bi karanîna bîrên tevlihevkirinê yên di navenda paleteya xwe de tevlihev bikin. Heke hûn boyaxa xwe ya baş xera bikin, hûn dikarin boyaxa puck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Luangkan beberapa minit bereksperimen dengan cat cat air. INGAT! Anda mesti memastikan warna tulen anda benar-benar bersih. Mulakan dengan membasahkan satu cyan, satu magenta, dan satu kuali cat kuning. Campurkan warna anda menggunakan telaga pencampur di tengah palet anda. Anda boleh menggunakan cat puck jika anda merosakkan cat bagus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 ഉപയോഗിച്ച് കുറച്ച് മിനിറ്റ് പരീക്ഷിച്ചു നോക്കൂ. ഓർമ്മിക്കുക! നിങ്ങളുടെ ശുദ്ധമായ നിറങ്ങൾ പൂർണ്ണമായും വൃത്തിയായി സൂക്ഷിക്കണം. ഒരു സിയാൻ, ഒരു മജന്ത, ഒരു മഞ്ഞ പാൻ പെയിന്റ് എന്നിവ നനച്ചുകൊണ്ട് ആരംഭിക്കുക. നിങ്ങളുടെ പാലറ്റിന്റെ മധ്യഭാഗത്തുള്ള മിക്സിംഗ് വെല്ലുകൾ ഉപയോഗിച്ച് നിങ്ങളുടെ നിറങ്ങൾ മിക്സ് ചെയ്യുക. നിങ്ങളുടെ നല്ല പെയിന്റ് കുഴപ്പത്തിലാക്കിയാൽ നിങ്ങൾക്ക് പക്ക് പെയിന്റ് ഉപയോഗിക്കാം.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रंगको रंग प्रयोग गरेर केही मिनेट बिताउनुहोस्। सम्झनुहोस्! तपाईंले आफ्नो शुद्ध रंगहरू पूर्ण रूपमा सफा राख्नु पर्छ। एउटा सियान, एउटा म्याजेन्टा र एउटा पहेंलो प्यान पेन्ट भिजाएर सुरु गर्नुहोस्। आफ्नो प्यालेटको बीचमा रहेको मिक्सिङ वेल प्रयोग गरेर आफ्नो रंगहरू मिलाउनुहोस्। यदि तपाईंले आफ्नो राम्रो रंग बिगार्नुभयो भने तपाईं पक पेन्ट प्रयोग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رنګ سره د تجربې لپاره څو دقیقې وخت تیر کړئ. په یاد ولرئ! تاسو باید خپل خالص رنګونه په بشپړ ډول پاک وساتئ. د یو سیان، یو میجنټا، او یو ژیړ رنګ پین لوند کولو سره پیل وکړئ. د خپل رنګ رنګ په مرکز کې د مخلوط کولو څاګانو په کارولو سره خپل رنګونه مخلوط کړئ. که تاسو خپل ښه رنګ ګډوډ کړئ نو تاسو کولی شئ د پک رنګ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Passe alguns minutos experimentando com aquarela. LEMBRE-SE! Mantenha suas cores puras absolutamente limpas. Comece molhando uma tinta ciano, uma magenta e uma amarela. Misture as cores usando os recipientes de mistura no centro da paleta. Você pode usar tinta de disco se errar na tinta original.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 ਨਾਲ ਪ੍ਰਯੋਗ ਕਰਨ ਵਿੱਚ ਕੁਝ ਮਿੰਟ ਬਿਤਾਓ। ਯਾਦ ਰੱਖੋ! ਤੁਹਾਨੂੰ ਆਪਣੇ ਸ਼ੁੱਧ ਰੰਗਾਂ ਨੂੰ ਬਿਲਕੁਲ ਸਾਫ਼ ਰੱਖਣਾ ਚਾਹੀਦਾ ਹੈ। ਇੱਕ ਸਿਆਹ, ਇੱਕ ਮੈਜੈਂਟਾ, ਅਤੇ ਇੱਕ ਪੀਲੇ ਰੰਗ ਦੇ ਪੈਨ ਨੂੰ ਗਿੱਲਾ ਕਰਕੇ ਸ਼ੁਰੂਆਤ ਕਰੋ। ਆਪਣੇ ਪੈਲੇਟ ਦੇ ਕੇਂਦਰ ਵਿੱਚ ਮਿਕਸਿੰਗ ਵੈੱਲਾਂ ਦੀ ਵਰਤੋਂ ਕਰਕੇ ਆਪਣੇ ਰੰਗਾਂ ਨੂੰ ਮਿਲਾਓ। ਜੇਕਰ ਤੁਸੀਂ ਆਪਣੇ ਚੰਗੇ ਪੇਂਟ ਨੂੰ ਖਰਾਬ ਕਰਦੇ ਹੋ ਤਾਂ ਤੁਸੀਂ ਪੱਕ ਪੇਂਟ ਦੀ ਵਰਤੋਂ ਕਰ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Поэкспериментируйте с акварелью несколько минут. ПОМНИТЕ! Цвета должны быть абсолютно чистыми. Начните с смачивания одной голубой, одной пурпурной и одной жёлтой краски в кювете. Смешивайте цвета, используя специальные ёмкости для смешивания в центре палитры. Если вы испортите краску, можно использовать бумажные пакетики.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Проведите неколико минута експериментишући са акварел бојама. ЗАПАМТИТЕ! Морате одржавати своје чисте боје апсолутно чистим. Почните тако што ћете навлажити једну посудицу цијан, једну магента и једну жуту боју. Помешајте боје користећи посуде за мешање у средини палете. Можете користити акварел боју ако упропастите своју добру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qaado dhowr daqiiqo inaad tijaabiso rinjiga midabka biyaha. XUSUUSO! Midabkaaga saafiga ah waa inaad gabi ahaanba nadiif ahaadaan. Ka bilow inaad qoyso hal cyan, hal magenta, iyo hal digsi huruud ah oo rinji ah. Isku qas midabadaada adigoo isticmaalaya ceelasha isku dhafan ee ku yaala bartamaha palette kaaga. Waxaad isticmaali kartaa rinjiga puck haddii aad kharribto rinjigaaga wanaagsan.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Dedica unos minutos a experimentar con acuarela. ¡RECUERDA! Debes mantener tus colores puros completamente limpios. Empieza humedeciendo una paleta de pintura cian, una magenta y una amarilla. Mezcla los colores usando los pocillos del centro de la paleta. Puedes usar pintura de disco si estropeas la pintura buena.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Méakkeun sababaraha menit ékspérimén sareng cet watercolor. INGET! Anjeun kedah ngajaga warna murni anjeun leres pisan. Mimitian ku baseuh hiji cyan, hiji magénta, sarta hiji pan konéng tina cet. Campur warna anjeun nganggo sumur campuran di tengah palette anjeun. Anjeun tiasa make cet puck lamun mess up cet alus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dakika chache kujaribu rangi ya maji. KUMBUKA! Lazima uweke rangi zako safi safi kabisa. Anza kwa kulowesha samawati moja, majenta moja, na sufuria moja ya rangi ya manjano. Changanya rangi zako kwa kutumia visima vya kuchanganya katikati ya palette yako. Unaweza kutumia rangi ya puck ikiwa unaharibu rangi yako nzuri.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Tillbringa några minuter med att experimentera med akvarellfärg. KOM IHÅG! Du måste hålla dina rena färger helt rena. Börja med att fukta en cyan, en magenta och en gul färgpanna. Blanda dina färger med hjälp av blandningsbrunnarna i mitten av paletten. Du kan använda puckfärg om du misslyckas med din bra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Gumugol ng ilang minuto sa pag-eksperimento sa pintura ng watercolor. TANDAAN MO! Dapat mong panatilihing ganap na malinis ang iyong mga purong kulay. Magsimula sa pamamagitan ng pagbabasa ng isang cyan, isang magenta, at isang dilaw na kawali ng pintura. Paghaluin ang iyong mga kulay gamit ang mga balon ng paghahalo sa gitna ng iyong palette. Maaari kang gumamit ng pak na pintura kung ginulo mo ang iyong magandang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வாட்டர்கலர் பெயிண்டைப் பரிசோதித்துப் பார்க்க சில நிமிடங்கள் செலவிடுங்கள். நினைவில் கொள்ளுங்கள்! உங்கள் தூய வண்ணங்களை நீங்கள் முற்றிலும் சுத்தமாக வைத்திருக்க வேண்டும். ஒரு சியான், ஒரு மெஜந்தா மற்றும் ஒரு மஞ்சள் நிற வண்ணப்பூச்சை நனைப்பதன் மூலம் தொடங்கவும். உங்கள் பேலட்டின் மையத்தில் உள்ள கலவை கிணறுகளைப் பயன்படுத்தி உங்கள் வண்ணங்களை கலக்கவும். உங்கள் நல்ல பெயிண்டை நீங்கள் குழப்பிவிட்டால், நீங்கள் பக் பெயிண்டைப் பயன்படுத்தலாம்.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ลองใช้เวลาสักสองสามนาทีทดลองกับสีน้ำ จำไว้! คุณต้องรักษาสีธรรมชาติให้สะอาดหมดจด เริ่มต้นด้วยการจุ่มสีลงในถาดสีไซแอนซ์ แมกเจนต้า และเหลืองอย่างละหนึ่งถาด ผสมสีโดยใช้ช่องผสมสีตรงกลางจานสี คุณสามารถใช้สีพัคได้ถ้าสีที่ดีๆ ของคุณเลอะเทอะ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ile birkaç dakika deney yapın. UNUTMAYIN! Saf renklerinizi kesinlikle temiz tutmalısınız. Bir camgöbeği, bir macenta ve bir sarı boya kabını ıslatarak başlayın. Paletinizin ortasındaki karıştırma çukurlarını kullanarak renklerinizi karıştırın. İyi boyanız bozulursa, pak boyası kullanabilirsiniz.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Присвятіть кілька хвилин експериментам з акварельними фарбами. ПАМ'ЯТАЙТЕ! Ви повинні підтримувати чистоту ваших чистих кольорів. Почніть зі змочування однієї блакитної, однієї пурпурової та однієї жовтої пачки фарби. Змішайте кольори за допомогою лунок для змішування в центрі палітри. Ви можете використовувати фарбу-пук, якщо зіпсуєте свою якісну фарбу.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 کے ساتھ تجربہ کرنے میں چند منٹ گزاریں۔ یاد رکھیں! آپ کو اپنے خالص رنگوں کو بالکل صاف رکھنا چاہیے۔ ایک سیان، ایک میجنٹا، اور ایک پیلے رنگ کے پینٹ کو گیلا کرکے شروع کریں۔ اپنے پیلیٹ کے بیچ میں مکسنگ ویلز کا استعمال کرتے ہوئے اپنے رنگوں کو مکس کریں۔ اگر آپ اپنی اچھی پینٹ میں گڑبڑ کرتے ہیں تو آپ پک پینٹ استعمال کر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dành vài phút thử nghiệm với màu nước. NHỚ RẰNG! Bạn phải giữ màu nguyên chất thật sạch. Bắt đầu bằng cách làm ướt một hộp màu xanh lơ, một hộp màu đỏ tươi và một hộp màu vàng. Pha màu bằng cách sử dụng các lỗ trộn ở giữa bảng màu. Bạn có thể dùng sơn puck nếu làm hỏng màu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a6780f188a_0_5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a6780f188a_0_5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There are translated subtitles on the video.</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هناك ترجمات تترجم على الفيديو.</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May mga isinalin subtitle sa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Kuna manukuu kutafsiriwa kwenye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비디오에 번역 된 자막이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gibt übersetzte Untertitel auf dem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Waxaa jira subtitles turjumay on video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有对视频的翻译字幕。</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 subtitles dikin li ser video hene.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त्यहाँ भिडियोमा अनुवाद उपशीर्षक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Há legendas traduzidas no vídeo.</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a69001096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a6900109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900">
                <a:latin typeface="Open Sans"/>
                <a:ea typeface="Open Sans"/>
                <a:cs typeface="Open Sans"/>
                <a:sym typeface="Open Sans"/>
              </a:rPr>
              <a:t>So what have you learned about watercolour so far?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Get containers for both clean and dirty water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Start off by filling up your primaries half full with water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Mix your colours away from your primaries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If your primaries get dirty, you have to clean them or you have ugly colours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Cyan is very strong, and yellow is quite weak</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Use enough water so that your paint remains transparent.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It is easier to adjust a colour than to mix a perfect colour.</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إذن ما الذي تعلمته عن الألوان المائية حتى الآن؟</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الحصول على حاويات لكل من المياه النظيفة والقذرة</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ابدأ بملء الانتخابات التمهيدية الخاصة بك نصف ممتلئ بالماء</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خلط الألوان الخاصة بك بعيدا عن الانتخابات التمهيدية الخاصة بك</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إذا أصبحت عمليات الانتخابات التمهيدية الخاصة بك، فعليك تنظيفها أو لديك ألوان قبيحة</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سماوي قوي جدا، والأصفر ضعيف جدا</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استخدام ما يكفي من الماء حتى يظل الطلاء الخاص بك شفافة.</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من الأسهل ضبط لون من مزج لون مثالي.</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Kwa hiyo umejifunza nini kuhusu Watercolor hadi sasa?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Pata vyombo kwa maji safi na chafu</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Anza kwa kujaza nusu yako ya nusu kamili na maji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Changanya rangi zako mbali na primaries yako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Ikiwa primaries yako hupata chafu, unapaswa kusafisha au una rangi mbaya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Cyan ni nguvu sana, na njano ni dhaifu sana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Tumia maji ya kutosha ili rangi yako iwe wazi.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Ni rahisi kurekebisha rangi kuliko kuchanganya rangi kamili.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那么到目前为止，您对水彩学到了什么？</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为干净和脏水带来容器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用水填充你的初选半满</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将颜色与初选混合在一起</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如果你的初选弄脏了，你必须清理它们，或者你有丑陋的颜色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青色非常强烈，黄色相当弱</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使用足够的水使您的油漆保持透明。</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调整颜色比混合完美颜色更容易。</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Kaya ano ang natutuhan mo tungkol sa watercolor sa ngayon?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Kumuha ng mga lalagyan para sa parehong malinis at maruming tubig</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Magsimula sa pamamagitan ng pagpuno ng iyong mga primarya kalahati na puno ng tubig</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Paghaluin ang iyong mga kulay ang layo mula sa iyong mga primarya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Kung ang iyong mga primarya ay marumi, kailangan mong linisin ang mga ito o mayroon kang mga pangit na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Ang cyan ay napakalakas, at ang dilaw ay medyo mahina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Gumamit ng sapat na tubig upang ang iyong pintura ay nananatiling transparent.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Mas madaling ayusin ang isang kulay kaysa sa paghaluin ang isang perpektong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Então, o que você aprendeu sobre aquarela até agora?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Obter recipientes para água limpa e suja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Comece preenchendo suas primárias meio cheio com água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Misture suas cores longe de suas primárias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Se suas primárias ficarem sujas, você tem que limpá-los ou você tem cores feias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Ciano é muito forte, e amarelo é bastante fraco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Use água suficiente para que sua tinta permaneça transparente.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É mais fácil ajustar uma cor do que misturar uma cor perfeita.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त्यसोभए तपाईंले अहिलेसम्म वाटरक्रखरको बारेमा के सिक्नुभयो?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दुबै सफा र फोहोर पानीका लागि कन्टेनरहरू पाउनुहोस्</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पानीले भरिएको तपाईंको प्राइमरहरू भरिएर सुरू गर्नुहोस्</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तपाईंको र colors हरूलाई तपाईंको प्राइमबाट टाढा मिलाउनुहोस्</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यदि तपाईंको प्राइमहरू फोहोर हुर्काउनु पर्छ, तपाईंले तिनीहरूलाई सफा गर्नुपर्नेछ वा तपाईंसँग कुरूप र colors हरू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साइन्स धेरै बलियो छ, र पहेंलो एकदम कमजोर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पर्याप्त पानी प्रयोग गर्नुहोस् ताकि तपाईंको रंग पारदर्शी रहन्छ।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उत्तम र color मिक्स गर्न भन्दा रंग मिलाउन सजिलो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Ji ber vê yekê hûn çi li ser ava vexwarinê hîn bûne?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Ji bo ava paqij û qirêj konteyner bistînin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Dest pê bikin bi dagirtina pêşînên xwe nîv tijî bi avê</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Rengên xwe ji destpêkên xwe dûr bikin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Ger destpêkên we qirêj bibin, pêdivî ye ku hûn wan paqij bikin an jî rengên zer hene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Cyan pir xurt e, û zer pir qels 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Avê têr bikar bînin da ku rengê we zelal bimîne.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Ew hêsantir e ku meriv rengê xweş bike ji bo tevlihevkirina rengek bêkêmasî.</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Entonces, ¿qué has aprendido sobre la acuarela hasta ahora?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Consigue contenedores para agua limpia y sucia.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Comience a rellenar sus primarias hasta la mitad con agua.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Mezcla tus colores lejos de tus primarias.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Si tus primarias se ensucian, tienes que limpiarlas o tienes colores feos.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Cian es muy fuerte, y el amarillo es bastante débil.</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Use suficiente agua para que su pintura permanezca transparente.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más fácil ajustar un color que mezclar un color perfecto.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그래서 지금까지 수채화에 대해 무엇을 배웠습니까?</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깨끗하고 더러운 물 모두를위한 컨테이너를 얻으십시오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물속으로 원수를 충만 시켜서 시작하십시오.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귀하의 색상을 귀하의 원주민에서 옮기십시오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귀하의 원주국이 더러워지면 청소해야하거나 추한 색상이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시안은 매우 강하고 노란색은 매우 약하다.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페인트가 투명하게 유지되도록 충분한 물을 사용하십시오.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완벽한 색상을 혼합하는 것보다 색상을 조정하는 것이 더 쉽습니다.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Marka maxaad ka soo baratay biyo-ku-daynta biyaha ilaa hadda?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Ka hel weelal biyo nadiif ah oo wasakh ah labadaba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Bilow adigoo buuxinaya ballamahaaga badhkeed oo ay ka buuxsamaan biyo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Midabadaada isku qas kuwaaga horudhaca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Haddii horu-bararkaagu wasakh yahay, waa inaad nadiifisaa ama aad leedahay midabyo fool xun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Curban waa mid aad u xoog badan, iyo jaalle aad u daciif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Adeegso biyo ku filan si rinjigaagu yahay mid hufan.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Way fududahay in laqabsado midab ka badan in lagu qaso midab kaamil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Was haben Sie bisher von Aquarell gelernt?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Behälter für sauberes und schmutziges Wasser bekommen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Beginnen Sie mit der Füllung Ihrer Primärs mit Wasser mit Wasser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Mischen Sie Ihre Farben von Ihren Primarien weg</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Wenn Ihre Primarien schmutzig werden, müssen Sie sie reinigen, oder Sie haben hässliche Farben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Cyan ist sehr stark, und Gelb ist ziemlich schwach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Verwenden Sie genug Wasser, damit Ihre Farbe transparent bleibt.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ist einfacher, eine Farbe anzupassen, als eine perfekte Farbe zu mischen.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それで、あなたはこれまでのところ水彩について何を学びましたか？</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きれいな水と汚れた水の両方に容器を入手してください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水の半分を水で満たすことによって始まります</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あなたの色をあなたの原色から離して混ぜる</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あなたの原色が汚れているならば、あなたはそれらをきれいにするか、あなたは醜い色を持っている必要があります</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シアンは非常に強く、黄色はかなり弱い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あなたの塗料が透明のままであるように十分な水を使ってください。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完璧な色を混ぜるよりも色を調整する方が簡単です。</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Vì vậy, những gì bạn đã học về màu nước cho đến nay?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Nhận container cho cả nước sạch và bẩn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Bắt đầu bằng cách lấp đầy bản đồ sơ bộ của bạn một nửa với nước</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Trộn màu sắc của bạn ra khỏi bầu cử sơ bộ của bạn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Nếu các bầu cử sơ bộ của bạn bị bẩn, bạn phải làm sạch chúng hoặc bạn có màu xấu xí</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Cyan rất mạnh và màu vàng khá yếu</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Sử dụng đủ nước để sơn của bạn vẫn còn trong suốt.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Nó dễ dàng hơn để điều chỉnh một màu sắc hơn để trộn một màu hoàn hảo.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ดังนั้นคุณเรียนรู้เกี่ยวกับสีน้ำมากแค่ไหน?</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รับภาชนะสำหรับทั้งน้ำสะอาดและสกปรก</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เริ่มต้นด้วยการเติมเงินของคุณครึ่งเต็มด้วยน้ำ</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ผสมสีของคุณออกไปจาก primaries ของคุณ</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หากพรรคของคุณสกปรกคุณต้องทำความสะอาดหรือคุณมีสีน่าเกลียด</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สีฟ้ามีความแข็งแรงมากและสีเหลืองค่อนข้างอ่อนแอ</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ใช้น้ำมากพอเพื่อให้สีของคุณยังคงโปร่งใส</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ง่ายต่อการปรับสีมากกว่าการผสมสีที่สมบูรณ์แบบ</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پس چه چیزی در مورد آبرنگ تا کنون آموخته اید؟</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ظروف را برای هر دو آب تمیز و کثیف دریافت کنید</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شروع کنید با پر کردن اولیه خود را به نصف کامل با آب</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رنگ های خود را از ابتدای خود مخلوط کنید</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اگر مقدماتی شما کثیف باشد، باید آنها را تمیز کنید یا رنگ های زشت داشته باشید</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سیان بسیار قوی است و زرد بسیار ضعیف است</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استفاده از آب کافی به طوری که رنگ شما باقی می ماند شفاف است.</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رنگ راحت تر از ترکیب یک رنگ کامل تنظیم شده است.</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Так що ж ви дізналися про акварель до сих пір?</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Отримати контейнери для чистої, так і для брудної води</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Почніть, заповнивши свої праймейства наполовину повна водою</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Змішайте свої кольори від своїх праймерів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Якщо ваші прайдарки забруднюються, ви повинні їх чистити, або ви потворні кольори</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Cyan дуже сильний, і жовтий досить слабкий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Використовуйте достатню кількість води, щоб ваша фарба залишається прозорою.</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Легше регулювати колір, ніж змішувати ідеальний колір.</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نو تر دې دمه څه زده کړل؟</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د پاکولو او خندا اوبو دواړو لپاره کانتینرونه ترلاسه کړئ</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د خپلو لومړیو ګروپونو په ډکولو سره د اوبو ډکولو سره پیل کړئ</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خپل رنګونه له خپل لنډو څخه لرې کړئ</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که ستاسو مهمات خندا ترلاسه کړي، نو تاسو باید دوی پاک کړئ یا تاسو ناوړه رنګونه لرئ</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ساین ډیر قوي دی، او زیړ یې خورا ضعیف دی</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کافي اوبه وکاروئ ترڅو ستاسو رنګ پاتې شي.</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د بشپړ رنګ مخلوط کولو په پرتله د رنګ تنظیم کول اسانه دي.</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 आपने अब तक वॉटरकलर के बारे में क्या सीखा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साफ और गंदे पानी दोनों के लिए कंटेनर प्राप्त करें</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अपने प्राइमरी को आधा पानी भरकर शुरू करें</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अपने रंगों को अपने प्राइमरी से दूर करें</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यदि आपकी प्राइमरी गंदे हो जाती हैं, तो आपको उन्हें साफ करना होगा या आपके पास बदसूरत रंग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सायन बहुत मजबूत है, और पीला काफी कमजोर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पर्याप्त पानी का प्रयोग करें ताकि आपका पेंट पारदर्शी बना सकें।</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एक सही रंग मिश्रण करने के बजाय रंग को समायोजित करना आसान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So what have you learned about watercolour so far? Get containers for both clean and dirty water. Start off by wetting your primary colours. Mix your colours away from your primaries. If your primaries get dirty, you have to clean them or you have ugly colours. Cyan is very strong, and yellow is quite weak. Use enough water so that your paint remains transparent. It is easier to adjust a colour than to mix a perfect colour.</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إذن ما الذي تعلمته عن الألوان المائية حتى الآن؟ الحصول على حاويات لكل من المياه النظيفة والقذرة. ابدأ بترطيب الألوان الأساسية الخاصة بك. خلط ألوانك بعيدا عن الانتخابات التمهيدية الخاصة بك. إذا أصبحت عمليات الانتخابات التمهيدية الخاصة بك، فعليك تنظيفها أو لديك ألوان قبيحة. سماوي قوي جدا، والأصفر ضعيف جدا. استخدام ما يكفي من الماء حتى يظل الطلاء الخاص بك شفافة. من الأسهل ضبط لون من مزج لون مثالي.</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Kwa hiyo umejifunza nini kuhusu Watercolor hadi sasa? Pata vyombo kwa maji safi na yafu. Anza kwa wetting rangi yako ya msingi. Changanya rangi zako mbali na primaries yako. Ikiwa primaries yako hupata chafu, unapaswa kusafisha au una rangi mbaya. Cyan ni nguvu sana, na njano ni dhaifu sana. Tumia maji ya kutosha ili rangi yako iwe wazi. Ni rahisi kurekebisha rangi kuliko kuchanganya rangi kamili.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那么到目前为止，您对水彩学到了什么？为清洁和脏水带来容器。通过润湿原色来开始。将您的颜色与初选混合。如果你的初选弄脏了，你必须清理它们，或者你有丑陋的颜色。青色非常强烈，黄色相当薄弱。使用足够的水使您的油漆保持透明。调整颜色比混合完美颜色更容易。</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Kaya ano ang natutuhan mo tungkol sa watercolor sa ngayon? Kumuha ng mga lalagyan para sa parehong malinis at maruming tubig. Magsimula sa pamamagitan ng pag-wetting ng iyong pangunahing mga kulay. Paghaluin ang iyong mga kulay ang layo mula sa iyong mga primarya. Kung ang iyong mga primarya ay marumi, kailangan mong linisin ang mga ito o mayroon kang mga pangit na kulay. Ang cyan ay napakalakas, at ang dilaw ay medyo mahina. Gumamit ng sapat na tubig upang ang iyong pintura ay nananatiling transparent. Mas madaling ayusin ang isang kulay kaysa sa paghaluin ang isang perpektong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Então, o que você aprendeu sobre aquarela até agora? Receba recipientes para água limpa e suja. Comece molhando suas cores primárias. Misture suas cores longe de suas primárias. Se suas primárias ficarem sujas, você tem que limpá-los ou você tem cores feias. Ciano é muito forte, e amarelo é bastante fraco. Use água suficiente para que sua tinta permaneça transparente. É mais fácil ajustar uma cor do que misturar uma cor perfeita.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त्यसोभए तपाईंले अहिलेसम्म वाटरक्रखरको बारेमा के सिक्नुभयो? दुबै सफा र फोहोर पानीका लागि कन्टेनरहरू पाउनुहोस्। तपाईंको प्राथमिक र colors हरू भिजेको सुरू गर्नुहोस्। तपाईंको र colors हरूलाई तपाईंको प्राइमबाट टाढा मिलाउनुहोस्। यदि तपाईंको प्राइमहरू फोहोर हुर्काउनु पर्छ भने, तपाईंले तिनीहरूलाई सफा गर्नु पर्छ वा तपाईंसँग कुरूप र colors ्गहरू छन्। साइशन धेरै बलियो छ, र पहेंलो एकदम कमजोर छ। पर्याप्त पानी प्रयोग गर्नुहोस् ताकि तपाईंको रंग पारदर्शी रहन्छ। उत्तम र color मिक्स गर्न भन्दा रंग मिलाउन सजिलो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Ji ber vê yekê hûn çi li ser ava vexwarinê hîn bûne? Ji bo ava paqij û qirêj konteyner bistînin. Dest bi çêkirina rengên xwe yên bingehîn dest pê bikin. Rengên xwe ji destpêkên xwe dûr bikin. Heke destpêkên we qirêj dibin, pêdivî ye ku hûn wan paqij bikin an hûn rengên zer hene. Cyan pir bi hêz e, û zer pir qels e. Avê têr bikar bînin da ku rengê we zelal bimîne. Ew hêsantir e ku meriv rengê xweş bike ji bo tevlihevkirina rengek bêkêmasî.</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Entonces, ¿qué has aprendido sobre la acuarela hasta ahora? Obtenga contenedores para agua limpia y sucia. Comience a humedecer sus colores primarios. Mezcla tus colores lejos de tus primarias. Si sus primarias se ensucian, tiene que limpiarlas o tiene colores feos. Cian es muy fuerte, y el amarillo es bastante débil. Use suficiente agua para que su pintura permanezca transparente. Es más fácil ajustar un color que mezclar un color perfecto.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그래서 지금까지 수채화에 대해 무엇을 배웠습니까? 깨끗하고 더러운 물을위한 컨테이너를 얻으십시오. 기본 색상을 습윤시켜 시작하십시오. 당신의 색깔을 당신의 원국에서 멀리 섞어 라. 귀하의 원주국이 더러워지면 청소해야하거나 추한 색이 있습니다. 시안은 매우 강하고 노란색은 아주 약합니다. 페인트가 투명하게 유지되도록 충분한 물을 사용하십시오. 완벽한 색상을 혼합하는 것보다 색상을 조정하는 것이 더 쉽습니다.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Marka maxaad ka soo baratay biyo-ku-daynta biyaha ilaa hadda? Ka hel weelal biyo nadiif ah oo wasakh ah labadaba. Ka bilow adiga oo qoyaya midabadaada koowaad. Midabkaaga isku qas meelaha horudhaca ah. Haddii horudhacaada hore ay wasakh yeeshaan, waa inaad nadiifisaa ama aad leedahay midabyo fool xun. Clan waa mid aad u xoog badan, iyo jaalle aad ayuu u daciif yahay. Adeegso biyo ku filan si rinjigaagu yahay mid hufan. Way fududahay in laqabsado midab ka badan in lagu qaso midab kaamil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Was haben Sie bisher von Aquarell gelernt? Holen Sie sich Behälter für sauberes und schmutziges Wasser. Beginnen Sie mit der Benetzung Ihrer Primärfarben. Mischen Sie Ihre Farben von Ihren Vorwahlen. Wenn Ihre Primarien schmutzig werden, müssen Sie sie reinigen oder Sie haben hässliche Farben. Cyan ist sehr stark, und Gelb ist ziemlich schwach. Verwenden Sie genug Wasser, damit Ihre Farbe transparent bleibt. Es ist einfacher, eine Farbe anzupassen, als eine perfekte Farbe zu mischen.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それで、あなたはこれまでのところ水彩について何を学びましたか？きれいな水と汚れた水の両方に容器を入手してください。原色を濡らすことで始まります。あなたの色をあなたの原色から遠ざける。あなたの原色が汚れたら、あなたはそれらをきれいにするか、あなたは醜い色を持っています。シアンは非常に強く、黄色はかなり弱いです。あなたの塗料が透明のままであるように十分な水を使ってください。完璧な色を混ぜるよりも色を調整する方が簡単です。</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Vì vậy, những gì bạn đã học về màu nước cho đến nay? Nhận container cho cả nước sạch và bẩn. Bắt đầu bằng cách làm ướt màu chính của bạn. Trộn màu sắc của bạn ra khỏi bầu cử sơ bộ của bạn. Nếu các bầu cử sơ bộ của bạn bị bẩn, bạn phải làm sạch chúng hoặc bạn có màu sắc xấu xí. Cyan rất mạnh, và màu vàng khá yếu. Sử dụng đủ nước để sơn của bạn vẫn còn trong suốt. Nó dễ dàng hơn để điều chỉnh một màu sắc hơn để trộn một màu hoàn hảo.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ดังนั้นคุณเรียนรู้เกี่ยวกับสีน้ำมากแค่ไหน? รับตู้คอนเทนเนอร์สำหรับน้ำสะอาดและสกปรก เริ่มต้นด้วยการทำให้สีหลักเปียก ผสมสีของคุณออกไปจากพรรคของคุณ หากพรรคของคุณสกปรกคุณต้องทำความสะอาดหรือคุณมีสีน่าเกลียด สีฟ้ามีความแข็งแรงมากและสีเหลืองค่อนข้างอ่อนแอ ใช้น้ำมากพอเพื่อให้สีของคุณยังคงโปร่งใส ง่ายต่อการปรับสีมากกว่าการผสมสีที่สมบูรณ์แบบ</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پس چه چیزی در مورد آبرنگ تا کنون آموخته اید؟ ظرف ها را برای آب های تمیز و کثیف دریافت کنید. با رطوبت رنگ های اولیه خود شروع کنید. رنگ های خود را از ابتدای خود جدا کنید. اگر مقدماتی شما کثیف باشد، باید آنها را تمیز کنید یا رنگ های زشت داشته باشید. Cyan بسیار قوی است، و زرد بسیار ضعیف است. استفاده از آب کافی به طوری که رنگ شما باقی می ماند شفاف است. رنگ راحت تر از ترکیب یک رنگ کامل تنظیم شده است.</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Так що ж ви дізналися про акварель до сих пір? Отримати контейнери для чистої, так і для брудної води. Почніть, змочування основних кольорів. Змішайте свої кольори від своїх праймерів. Якщо ваші праймерам забруднюються, ви повинні їх чистити, або ви потворні кольори. Cyan дуже сильний, і жовтий досить слабкий. Використовуйте достатню кількість води, щоб ваша фарба залишається прозорою. Легше регулювати колір, ніж змішувати ідеальний колір.</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نو تر دې دمه څه زده کړل؟ د پاکولو او خندا اوبو دواړو لپاره کانتینرونه ترلاسه کړئ. د خپلو لومړني رنګونو لنګولو سره پیل کړئ. خپل رنګونه له خپل لنډو څخه لرې کړئ. که ستاسو مهمات خندا ترلاسه کړي، نو تاسو باید دوی پاک کړئ یا په زړه پورې رنګونه ولرئ. ساین خورا قوي دی، او زیړ خورا ضعیف دی. کافي اوبه وکاروئ ترڅو ستاسو رنګ پاتې شي. د بشپړ رنګ مخلوط کولو په پرتله د رنګ تنظیم کول اسانه دي.</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 आपने अब तक वॉटरकलर के बारे में क्या सीखा है? साफ और गंदे पानी दोनों के लिए कंटेनर प्राप्त करें। अपने प्राथमिक रंगों को गीला करके शुरू करें। अपने रंगों को अपनी प्राइमरी से दूर करें। यदि आपकी प्राइमरी गंदे हो जाती हैं, तो आपको उन्हें साफ करना होगा या आपके पास बदसूरत रंग हैं। सियान बहुत मजबूत है, और पीला काफी कमजोर है। पर्याप्त पानी का प्रयोग करें ताकि आपका पेंट पारदर्शी बना सकें। एक सही रंग मिश्रण करने के बजाय रंग को समायोजित करना आसान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11e29acc543_0_3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11e29acc543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89c5924711_0_1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89c5924711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11e29acc543_0_3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11e29acc543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11e29acc543_0_3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11e29acc543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11e29acc543_0_3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11e29acc543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11e29acc543_0_3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11e29acc543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2191927b585_0_14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9" name="Google Shape;629;g2191927b585_0_1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much easier and faster to adjust a colour with a new layer than to mix a perfect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shumë më e lehtë dhe më e shpejtë të rregullosh një ngjyrë me një shtresë të re sesa të përziesh një ngjyrë perfekte.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ፍጹም የሆነ ቀለም ከመቀላቀል ይልቅ በአዲስ ንብርብር ቀለምን ማስተካከል በጣም ቀላል እና ፈጣን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الأسهل والأسرع بكثير تعديل اللون باستخدام طبقة جديدة بدلاً من مزج لون مثالي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Նոր շերտով գույնը կարգավորելը շատ ավելի հեշտ և արագ է, քան կատարյալ գույն խառնելը։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molt més fàcil i ràpid ajustar un color amb una nova capa que barrejar un color perfecte.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使用新图层调整颜色比混合完美颜色更容易、更快捷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veel gemakkelijker en sneller om een ​​kleur aan te passen met een nieuwe laag dan om een ​​perfecte kleur te mengen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تنظیم رنگ با یک لایه جدید بسیار آسان‌تر و سریع‌تر از ترکیب یک رنگ کامل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beaucoup plus facile et plus rapide d’ajuster une couleur avec un nouveau calque que de mélanger une couleur parfaite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viel einfacher und schneller, eine Farbe mit einer neuen Ebene anzupassen, als eine perfekte Farbe zu 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સંપૂર્ણ રંગ ભેળવવા કરતાં નવા સ્તર સાથે રંગ ગોઠવવો ખૂબ સરળ અને ઝડપી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किसी रंग को एकदम सही रंग में मिलाने की तुलना में नई परत के साथ समायोजित करना बहुत आसान और तेज़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molto più facile e veloce regolare un colore con un nuovo livello che mescolare un colore perfetto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完璧な色を混ぜるよりも、新しいレイヤーで色を調整する方がはるかに簡単で速いです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완벽한 색상을 혼합하는 것보다 새로운 레이어로 색상을 조정하는 것이 훨씬 쉽고 빠릅니다.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Guherandina rengek bi tebeqeyek nû ji tevlihevkirina rengek bêkêmasî pir hêsantir û zûtir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Adalah lebih mudah dan cepat untuk melaraskan warna dengan lapisan baharu daripada mencampurkan warna yang sempurna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പെർഫെക്റ്റ് കളർ മിക്സ് ചെയ്യുന്നതിനേക്കാൾ വളരെ എളുപ്പവും വേഗമേറിയതുമാണ് ഒരു പുതിയ ലെയർ ഉപയോഗിച്ച് ഒരു കളർ ക്രമീകരിക്കുന്നത്.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उत्तम रङ मिसाउनु भन्दा नयाँ तहले रङ समायोजन गर्नु धेरै सजिलो र छिटो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نوي پرت سره د رنګ تنظیم کول د بشپړ رنګ مخلوط کولو په پرتله خورا اسانه او ګړندي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muito mais fácil e rápido ajustar uma cor com uma nova camada do que misturar uma cor perfeita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ਸੰਪੂਰਨ ਰੰਗ ਨੂੰ ਮਿਲਾਉਣ ਨਾਲੋਂ ਇੱਕ ਨਵੀਂ ਪਰਤ ਨਾਲ ਰੰਗ ਨੂੰ ਐਡਜਸਟ ਕਰਨਾ ਬਹੁਤ ਸੌਖਾ ਅਤੇ ਤੇਜ਼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Гораздо проще и быстрее настроить цвет с помощью нового слоя, чем смешивать идеальный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Много је лакше и брже подесити боју новим слојем него мешати савршену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Aad bay u fududahay oo dhakhso badan tahay in lagu hagaajiyo midab leh lakab cusub intii lagu qasi lahaa midab qumman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mucho más fácil y rápido ajustar un color con una nueva capa que mezclar un color perfecto.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 langkung gampang sareng langkung gancang pikeun nyaluyukeun warna sareng lapisan énggal tibatan nyampur warna anu sampurna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rahisi zaidi na kwa kasi kurekebisha rangi na safu mpya kuliko kuchanganya rangi kamili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mycket enklare och snabbare att justera en färg med ett nytt lager än att blanda en perfekt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mas madali at mas mabilis na ayusin ang isang kulay gamit ang isang bagong layer kaysa sa paghaluin ang isang perpektong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சரியான நிறத்தை கலப்பதை விட, ஒரு புதிய அடுக்குடன் ஒரு நிறத்தை சரிசெய்வது மிகவும் எளிதானது மற்றும் விரைவானது.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การปรับสีด้วยเลเยอร์ใหม่จะง่ายและรวดเร็วกว่าการผสมสีที่สมบูรณ์แบบมาก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Mükemmel bir rengi karıştırmaktan ziyade yeni bir katmanla rengi ayarlamak çok daha kolay ve hızlıdır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Набагато легше та швидше налаштувати колір за допомогою нового шару, ніж змішувати ідеальний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کامل رنگ ملانے کے مقابلے میں ایک نئی پرت کے ساتھ رنگ کو ایڈجسٹ کرنا بہت آسان اور تیز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Việc điều chỉnh màu sắc bằng một lớp mới dễ dàng và nhanh hơn nhiều so với việc pha trộn một màu hoàn 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2191927b585_0_15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5" name="Google Shape;635;g2191927b585_0_15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خلط الألوان: الأخضر = أصفر + سماوي، الأزرق البنفسجي = سماوي + أرجواني، الأحمر البرتقالي = أرجواني + أصفر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混合颜色：绿色 = 黄色 + 青色，蓝紫色 = 青色 + 洋红色，红橙色 = 洋红色 + 黄色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 couleurs : Vert = Jaune + cyan, Bleu-violet = Cyan + magenta, Rouge-orange = Magenta + jaune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Mischfarben: Grün = Gelb + Cyan, Blauviolett = Cyan + Magenta, Rotorange = Magenta + Gelb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 = 자홍색 + 노랑색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ارغواني، سور-نارنجي = ارغواني + ژیړ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Vermelho-laranja = Magenta + amarelo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Azul-violeta = Cian + magenta, Rojo-naranja = Magenta + amarillo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konéng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samawati, Bluu-violet = Cyan + magenta, Nyekundu-machungwa = Magenta + njano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நீலம்-வயலட் = சியான் + மெஜந்தா, சிவப்பு-ஆரஞ்சு = மெஜந்தா + மஞ்சள்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 สีน้ำเงินม่วง = น้ำเงิน + แดงอมม่วง, สีแดงส้ม = แดงอมม่วง + เหลือง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نیلا بنفشی = سیان + میجنٹا، سرخ اورینج = میجنٹا + پیلا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a6780f188a_0_60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a6780f188a_0_6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Here's a copy of the colour wheel that I use to help me get accurate colours.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وفيما يلي نسخة من عجلة الألوان التي تستخدم لمساعدتي في الحصول على ألوان دقيقة.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Narito ang isang kopya ng kulay wheel na ginagamit ko na makakatulong sa akin makakuha ng tumpak na mga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Hapa ni nakala ya rangi gurudumu kwamba mimi kutumia kunisaidia kupata rangi sahihi.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여기에 내가 정확한 색상을 얻을 내가 도움말을 사용하는 컬러 휠의 사본입니다.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Hier ist eine Kopie des Farbrades, dass ich Hilfe gebrauchen mir genaue Farben zu bekommen.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Halkan nuqul ka mid ah wheel midab aan isticmaalaan si ay caawimaad i heli midabada sax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这里的色轮的副本，我用它来帮助我得到准确的颜色。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Li vir a copy of dolaba rengan, ku ez ji bo alîkariyê bikar min dest bi rengên rasteqîne 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यहाँ रंग पाङ्ग्रा प्रतिलिपि मलाई सही रंग प्राप्त म मद्दत गर्न प्रयोग गर्ने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Aqui está uma cópia da roda de cores que eu uso para me ajudar a obter cores precisas.</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0eee37a1c6_0_10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30eee37a1c6_0_10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we are going to learn basics of how to use watercolour paint. We are also learning the correct primary colours and how to mix them to create a colour wheel.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do të mësojmë bazat e përdorimit të bojërave me bojëra uji. Gjithashtu, po mësojmë ngjyrat kryesore të sakta dhe si t'i përziejmë ato për të krijuar një rrotë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የውሃ ቀለምን እንዴት መጠቀም እንደሚቻል መሰረታዊ ነገሮችን እንማራለን. እንዲሁም የቀለም ጎማ ለመፍጠር ትክክለኛዎቹን የመጀመሪያ ደረጃ ቀለሞች እና እንዴት መቀላቀል እንደምንችል እየተማርን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سنتعلم اليوم أساسيات استخدام الألوان المائية، ونتعلم أيضًا الألوان الأساسية الصحيحة وكيفية مزجها لإنشاء عجلة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մենք սովորելու ենք ջրաներկ ներկերի օգտագործման հիմունքները: Մենք նաև սովորում ենք ճիշտ հիմնական գույները և ինչպես խառնել դրանք՝ գունային շրջանակ ստեղծելու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aprendrem els conceptes bàsics de com utilitzar l'aquarel·la. També aprendrem els colors primaris correctes i com barrejar-los per crear un cercle cromàtic.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今天我们将学习水彩颜料的基础知识。我们还将学习正确的原色以及如何混合它们来创建色轮。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leren we de basisbeginselen van het gebruik van aquarelverf. We leren ook de juiste primaire kleuren en hoe we ze mengen om een ​​kleurenwiel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قرار است اصول اولیه استفاده از رنگ آبرنگ را یاد بگیریم. همچنین رنگ‌های اصلی صحیح و نحوه ترکیب آنها برای ایجاد یک چرخه رنگ را یاد می‌گیریم.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nous allons apprendre les bases de l'aquarelle. Nous apprenons également à reconnaître les couleurs primaires et à les mélanger pour créer un cercle chromatique.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lernen wir die Grundlagen der Verwendung von Aquarellfarben. Wir lernen auch die richtigen Grundfarben und wie man sie mischt, um einen Farbkreis zu erstellen.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આપણે વોટરકલર પેઇન્ટનો ઉપયોગ કેવી રીતે કરવો તેની મૂળભૂત બાબતો શીખીશું. આપણે સાચા પ્રાથમિક રંગો અને તેમને મિશ્રિત કરીને રંગ ચક્ર કેવી રીતે બનાવવું તે પણ શીખીશું.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वाटरकलर पेंट के इस्तेमाल की मूल बातें सीखेंगे। हम सही प्राथमिक रंगों का इस्तेमाल और उन्हें मिलाकर रंग चक्र बनाने का तरीका भी सीखेंगे।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impareremo le basi dell'uso degli acquerelli. Impareremo anche a riconoscere i colori primari e a mescolarli per creare un cerchio cromatico.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今日は水彩絵の具の使い方の基本を学びます。また、正しい原色と、それらを混ぜて色相環を作る方法も学びます。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수채화 물감의 기본 사용법을 배워보겠습니다. 또한, 올바른 원색을 사용하고, 혼합하여 색상환을 만드는 방법도 배웁니다.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em ê bingehên karanîna boyaxa avî fêr bibin. Her wiha em ê rengên sereke yên rast û çawaniya tevlihevkirina wan ji bo çêkirina çerxek rengan fêr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kita akan belajar asas cara menggunakan cat cat air. Kami juga sedang mempelajari warna asas yang betul dan cara mencampurkannya untuk mencipta roda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നമ്മൾ വാട്ടർ കളർ പെയിന്റ് എങ്ങനെ ഉപയോഗിക്കാമെന്നതിന്റെ അടിസ്ഥാനകാര്യങ്ങൾ പഠിക്കാൻ പോകുന്നു. ശരിയായ പ്രാഥമിക നിറങ്ങൾ ഏതൊക്കെയെന്നും അവ എങ്ങനെ മിക്സ് ചെയ്ത് ഒരു കളർ വീൽ സൃഷ്ടിക്കാമെന്നും നമ്മൾ പഠിക്കുന്നു.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पानी रंगको रंग कसरी प्रयोग गर्ने भन्ने बारे आधारभूत कुराहरू सिक्नेछौं। हामी सही प्राथमिक रंगहरू कसरी प्रयोग गर्ने र रङ चक्र कसरी बनाउने भनेर पनि सिक्नेछौं।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موږ د اوبو رنګ رنګ کارولو اساسات زده کوو. موږ همدارنګه سم لومړني رنګونه زده کوو او دا چې څنګه د رنګ څرخ جوړولو لپاره یې سره ګډ کړو.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vamos aprender o básico sobre como usar tinta aquarela. Também aprenderemos as cores primárias corretas e como misturá-las para criar um círculo cromático.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ਅਸੀਂ ਵਾਟਰਕਲਰ ਪੇਂਟ ਦੀ ਵਰਤੋਂ ਕਰਨ ਦੀਆਂ ਮੁੱਢਲੀਆਂ ਗੱਲਾਂ ਸਿੱਖਣ ਜਾ ਰਹੇ ਹਾਂ। ਅਸੀਂ ਸਹੀ ਪ੍ਰਾਇਮਰੀ ਰੰਗਾਂ ਅਤੇ ਉਹਨਾਂ ਨੂੰ ਮਿਲਾਉਣ ਲਈ ਰੰਗ ਚੱਕਰ ਕਿਵੇਂ ਬਣਾਉਣਾ ਹੈ, ਇਹ ਵੀ ਸਿੱਖ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мы изучим основы работы с акварелью. Мы также научимся выбирать основные цвета и смешивать их для создания цветового круга.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ћемо научити основе коришћења акварел боја. Такође ћемо научити које су исправне основне боје и како их мешати да бисмо направили круг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waxaan baran doonaa aasaaska sida loo isticmaalo rinjiga biyaha. Waxaan sidoo kale baraneynaa midabada aasaasiga ah ee saxda ah iyo sida loo isku daro si aan u abuurno giraangiraha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aprenderemos los fundamentos del uso de la acuarela. También aprenderemos los colores primarios correctos y cómo mezclarlos para crear un círculo cromático.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ieu kami bade diajar dasar-dasar kumaha ngagunakeun cet watercolor. Kami ogé diajar warna primér anu leres sareng cara nyampurna pikeun nyiptakeun roda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tutajifunza misingi ya jinsi ya kutumia rangi ya maji. Pia tunajifunza rangi sahihi za msingi na jinsi ya kuzichanganya ili kuunda gurudumu la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ska vi lära oss grunderna i hur man använder akvarellfärg. Vi lär oss också de rätta primärfärgerna och hur man blandar dem för att skapa en färgcirkel.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matututunan natin ang mga pangunahing kaalaman sa kung paano gumamit ng watercolor na pintura. Pinag-aaralan din namin ang tamang mga pangunahing kulay at kung paano paghaluin ang mga ito upang lumikha ng color wheel.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நாம் வாட்டர்கலர் பெயிண்ட்டை எவ்வாறு பயன்படுத்துவது என்பது குறித்த அடிப்படைகளைக் கற்றுக்கொள்ளப் போகிறோம். சரியான முதன்மை வண்ணங்களையும் அவற்றை எவ்வாறு கலப்பது என்பதையும் ஒரு வண்ண சக்கரத்தை உருவாக்க கற்றுக்கொள்கிறோம்.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วันนี้เราจะมาเรียนรู้พื้นฐานการใช้สีน้ำ รวมถึงเรียนรู้สีหลักที่ถูกต้องและวิธีการผสมสีเพื่อสร้างวงล้อสี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suluboya boyanın nasıl kullanılacağına dair temel bilgileri öğreneceğiz. Ayrıca doğru ana renkleri ve bunları bir renk çemberi oluşturmak için nasıl karıştıracağımızı öğreneceğiz.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ми вивчимо основи роботи з акварельними фарбами. Ми також дізнаємося, які основні кольори використовувати та як їх змішувати для створення колірного кола.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ہم واٹر کلر پینٹ کے استعمال کے بارے میں بنیادی باتیں سیکھنے جا رہے ہیں۔ ہم یہ بھی سیکھ رہے ہیں کہ صحیح بنیادی رنگ اور رنگین پہیہ بنانے کے لیے ان کو کیسے ملایا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chúng ta sẽ học những kiến ​​thức cơ bản về cách sử dụng màu nước. Chúng ta cũng sẽ học về các màu cơ bản chính xác và cách pha trộn chúng để tạo thành vòng tròn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2954fbc5007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2954fbc500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让你的老师给你的作品拍照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Pídele a tu profesor que tome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5b176c1007_0_9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25b176c1007_0_9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0ffa6c7a2a_0_1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0ffa6c7a2a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9dfbfac50f_0_2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9dfbfac50f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2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5.jpg"/><Relationship Id="rId4" Type="http://schemas.openxmlformats.org/officeDocument/2006/relationships/image" Target="../media/image24.jpg"/><Relationship Id="rId5" Type="http://schemas.openxmlformats.org/officeDocument/2006/relationships/image" Target="../media/image30.jpg"/><Relationship Id="rId6" Type="http://schemas.openxmlformats.org/officeDocument/2006/relationships/image" Target="../media/image20.jpg"/><Relationship Id="rId7" Type="http://schemas.openxmlformats.org/officeDocument/2006/relationships/image" Target="../media/image31.jpg"/><Relationship Id="rId8" Type="http://schemas.openxmlformats.org/officeDocument/2006/relationships/image" Target="../media/image2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5.jp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4.jp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0.jp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0.jp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1.jp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2.jp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15.jpg"/><Relationship Id="rId4" Type="http://schemas.openxmlformats.org/officeDocument/2006/relationships/image" Target="../media/image24.jpg"/><Relationship Id="rId5" Type="http://schemas.openxmlformats.org/officeDocument/2006/relationships/image" Target="../media/image30.jpg"/><Relationship Id="rId6" Type="http://schemas.openxmlformats.org/officeDocument/2006/relationships/image" Target="../media/image20.jpg"/><Relationship Id="rId7" Type="http://schemas.openxmlformats.org/officeDocument/2006/relationships/image" Target="../media/image31.jpg"/><Relationship Id="rId8"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jp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34.jpg"/><Relationship Id="rId4" Type="http://schemas.openxmlformats.org/officeDocument/2006/relationships/image" Target="../media/image39.jpg"/><Relationship Id="rId5" Type="http://schemas.openxmlformats.org/officeDocument/2006/relationships/image" Target="../media/image47.jpg"/><Relationship Id="rId6" Type="http://schemas.openxmlformats.org/officeDocument/2006/relationships/image" Target="../media/image40.jpg"/><Relationship Id="rId7" Type="http://schemas.openxmlformats.org/officeDocument/2006/relationships/image" Target="../media/image50.jpg"/><Relationship Id="rId8" Type="http://schemas.openxmlformats.org/officeDocument/2006/relationships/image" Target="../media/image3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9.jp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47.jp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40.jp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0.jp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7.jpg"/><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34.jpg"/><Relationship Id="rId4" Type="http://schemas.openxmlformats.org/officeDocument/2006/relationships/image" Target="../media/image39.jpg"/><Relationship Id="rId5" Type="http://schemas.openxmlformats.org/officeDocument/2006/relationships/image" Target="../media/image47.jpg"/><Relationship Id="rId6" Type="http://schemas.openxmlformats.org/officeDocument/2006/relationships/image" Target="../media/image40.jpg"/><Relationship Id="rId7" Type="http://schemas.openxmlformats.org/officeDocument/2006/relationships/image" Target="../media/image50.jpg"/><Relationship Id="rId8" Type="http://schemas.openxmlformats.org/officeDocument/2006/relationships/image" Target="../media/image3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40.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44.png"/><Relationship Id="rId13" Type="http://schemas.openxmlformats.org/officeDocument/2006/relationships/image" Target="../media/image75.jpg"/><Relationship Id="rId12" Type="http://schemas.openxmlformats.org/officeDocument/2006/relationships/image" Target="../media/image43.png"/><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74.jpg"/><Relationship Id="rId4" Type="http://schemas.openxmlformats.org/officeDocument/2006/relationships/image" Target="../media/image69.jpg"/><Relationship Id="rId9" Type="http://schemas.openxmlformats.org/officeDocument/2006/relationships/image" Target="../media/image48.png"/><Relationship Id="rId15" Type="http://schemas.openxmlformats.org/officeDocument/2006/relationships/image" Target="../media/image81.jpg"/><Relationship Id="rId14" Type="http://schemas.openxmlformats.org/officeDocument/2006/relationships/image" Target="../media/image78.jpg"/><Relationship Id="rId17" Type="http://schemas.openxmlformats.org/officeDocument/2006/relationships/image" Target="../media/image84.jpg"/><Relationship Id="rId16" Type="http://schemas.openxmlformats.org/officeDocument/2006/relationships/image" Target="../media/image80.jpg"/><Relationship Id="rId5" Type="http://schemas.openxmlformats.org/officeDocument/2006/relationships/image" Target="../media/image68.jpg"/><Relationship Id="rId19" Type="http://schemas.openxmlformats.org/officeDocument/2006/relationships/image" Target="../media/image53.png"/><Relationship Id="rId6" Type="http://schemas.openxmlformats.org/officeDocument/2006/relationships/image" Target="../media/image70.jpg"/><Relationship Id="rId18" Type="http://schemas.openxmlformats.org/officeDocument/2006/relationships/image" Target="../media/image79.jpg"/><Relationship Id="rId7" Type="http://schemas.openxmlformats.org/officeDocument/2006/relationships/image" Target="../media/image76.jpg"/><Relationship Id="rId8" Type="http://schemas.openxmlformats.org/officeDocument/2006/relationships/image" Target="../media/image4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4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6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4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49.png"/><Relationship Id="rId4" Type="http://schemas.openxmlformats.org/officeDocument/2006/relationships/image" Target="../media/image6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12.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7.xml"/><Relationship Id="rId3" Type="http://schemas.openxmlformats.org/officeDocument/2006/relationships/hyperlink" Target="http://www.youtube.com/watch?v=YBa8kOaTO7g" TargetMode="External"/><Relationship Id="rId4" Type="http://schemas.openxmlformats.org/officeDocument/2006/relationships/image" Target="../media/image54.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 Id="rId3" Type="http://schemas.openxmlformats.org/officeDocument/2006/relationships/image" Target="../media/image55.jpg"/><Relationship Id="rId4" Type="http://schemas.openxmlformats.org/officeDocument/2006/relationships/image" Target="../media/image64.png"/><Relationship Id="rId5" Type="http://schemas.openxmlformats.org/officeDocument/2006/relationships/image" Target="../media/image57.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 Id="rId3" Type="http://schemas.openxmlformats.org/officeDocument/2006/relationships/image" Target="../media/image58.jpg"/><Relationship Id="rId4" Type="http://schemas.openxmlformats.org/officeDocument/2006/relationships/image" Target="../media/image60.jpg"/><Relationship Id="rId5" Type="http://schemas.openxmlformats.org/officeDocument/2006/relationships/image" Target="../media/image6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5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 Id="rId3" Type="http://schemas.openxmlformats.org/officeDocument/2006/relationships/image" Target="../media/image58.jpg"/><Relationship Id="rId4" Type="http://schemas.openxmlformats.org/officeDocument/2006/relationships/image" Target="../media/image60.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7.xml"/><Relationship Id="rId3" Type="http://schemas.openxmlformats.org/officeDocument/2006/relationships/hyperlink" Target="http://www.youtube.com/watch?v=B0ade3stYP4" TargetMode="External"/><Relationship Id="rId4" Type="http://schemas.openxmlformats.org/officeDocument/2006/relationships/image" Target="../media/image66.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9.xml"/><Relationship Id="rId3" Type="http://schemas.openxmlformats.org/officeDocument/2006/relationships/image" Target="../media/image7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twitter.com/MelPeterPaul" TargetMode="External"/><Relationship Id="rId4" Type="http://schemas.openxmlformats.org/officeDocument/2006/relationships/image" Target="../media/image3.jpg"/><Relationship Id="rId5"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0.xml"/><Relationship Id="rId3" Type="http://schemas.openxmlformats.org/officeDocument/2006/relationships/image" Target="../media/image82.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1.xml"/><Relationship Id="rId3" Type="http://schemas.openxmlformats.org/officeDocument/2006/relationships/image" Target="../media/image83.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2.xml"/><Relationship Id="rId3" Type="http://schemas.openxmlformats.org/officeDocument/2006/relationships/image" Target="../media/image7.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3.xml"/><Relationship Id="rId3" Type="http://schemas.openxmlformats.org/officeDocument/2006/relationships/image" Target="../media/image73.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5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7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7.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8.xml"/><Relationship Id="rId3" Type="http://schemas.openxmlformats.org/officeDocument/2006/relationships/image" Target="../media/image67.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6" title="IMG-7327.JPG"/>
          <p:cNvPicPr preferRelativeResize="0"/>
          <p:nvPr/>
        </p:nvPicPr>
        <p:blipFill rotWithShape="1">
          <a:blip r:embed="rId3">
            <a:alphaModFix/>
          </a:blip>
          <a:srcRect b="249" l="0" r="0" t="249"/>
          <a:stretch/>
        </p:blipFill>
        <p:spPr>
          <a:xfrm>
            <a:off x="0" y="0"/>
            <a:ext cx="9189852" cy="6858025"/>
          </a:xfrm>
          <a:prstGeom prst="rect">
            <a:avLst/>
          </a:prstGeom>
          <a:noFill/>
          <a:ln>
            <a:noFill/>
          </a:ln>
        </p:spPr>
      </p:pic>
      <p:sp>
        <p:nvSpPr>
          <p:cNvPr id="116" name="Google Shape;116;p26"/>
          <p:cNvSpPr txBox="1"/>
          <p:nvPr/>
        </p:nvSpPr>
        <p:spPr>
          <a:xfrm>
            <a:off x="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Today you need</a:t>
            </a:r>
            <a:endParaRPr sz="4800">
              <a:solidFill>
                <a:srgbClr val="00FF00"/>
              </a:solidFill>
              <a:latin typeface="Average"/>
              <a:ea typeface="Average"/>
              <a:cs typeface="Average"/>
              <a:sym typeface="Average"/>
            </a:endParaRPr>
          </a:p>
        </p:txBody>
      </p:sp>
      <p:sp>
        <p:nvSpPr>
          <p:cNvPr id="117" name="Google Shape;117;p26"/>
          <p:cNvSpPr txBox="1"/>
          <p:nvPr/>
        </p:nvSpPr>
        <p:spPr>
          <a:xfrm>
            <a:off x="-126668" y="6272242"/>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118" name="Google Shape;118;p26"/>
          <p:cNvSpPr txBox="1"/>
          <p:nvPr/>
        </p:nvSpPr>
        <p:spPr>
          <a:xfrm>
            <a:off x="4356000" y="8235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119" name="Google Shape;119;p26"/>
          <p:cNvSpPr/>
          <p:nvPr/>
        </p:nvSpPr>
        <p:spPr>
          <a:xfrm>
            <a:off x="2640452" y="52277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20" name="Google Shape;120;p26"/>
          <p:cNvSpPr txBox="1"/>
          <p:nvPr/>
        </p:nvSpPr>
        <p:spPr>
          <a:xfrm>
            <a:off x="5608900" y="23259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Average"/>
                <a:ea typeface="Average"/>
                <a:cs typeface="Average"/>
                <a:sym typeface="Average"/>
              </a:rPr>
              <a:t>Palette</a:t>
            </a:r>
            <a:endParaRPr b="1" sz="3000">
              <a:latin typeface="Average"/>
              <a:ea typeface="Average"/>
              <a:cs typeface="Average"/>
              <a:sym typeface="Average"/>
            </a:endParaRPr>
          </a:p>
        </p:txBody>
      </p:sp>
      <p:sp>
        <p:nvSpPr>
          <p:cNvPr id="121" name="Google Shape;121;p26"/>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 sz="7200">
                <a:solidFill>
                  <a:srgbClr val="00FF00"/>
                </a:solidFill>
                <a:latin typeface="Oswald"/>
                <a:ea typeface="Oswald"/>
                <a:cs typeface="Oswald"/>
                <a:sym typeface="Oswald"/>
              </a:rPr>
              <a:t>📵</a:t>
            </a:r>
            <a:endParaRPr sz="7200"/>
          </a:p>
        </p:txBody>
      </p:sp>
      <p:sp>
        <p:nvSpPr>
          <p:cNvPr id="122" name="Google Shape;122;p26"/>
          <p:cNvSpPr txBox="1"/>
          <p:nvPr/>
        </p:nvSpPr>
        <p:spPr>
          <a:xfrm>
            <a:off x="45150" y="707150"/>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123" name="Google Shape;123;p26"/>
          <p:cNvSpPr txBox="1"/>
          <p:nvPr/>
        </p:nvSpPr>
        <p:spPr>
          <a:xfrm>
            <a:off x="4497175" y="3157050"/>
            <a:ext cx="3967800" cy="1107900"/>
          </a:xfrm>
          <a:prstGeom prst="rect">
            <a:avLst/>
          </a:prstGeom>
          <a:solidFill>
            <a:srgbClr val="616161">
              <a:alpha val="5375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00FFFF"/>
                </a:solidFill>
                <a:latin typeface="Oswald"/>
                <a:ea typeface="Oswald"/>
                <a:cs typeface="Oswald"/>
                <a:sym typeface="Oswald"/>
              </a:rPr>
              <a:t>cyan</a:t>
            </a:r>
            <a:r>
              <a:rPr lang="en" sz="3000">
                <a:solidFill>
                  <a:srgbClr val="FFFFFF"/>
                </a:solidFill>
                <a:latin typeface="Oswald"/>
                <a:ea typeface="Oswald"/>
                <a:cs typeface="Oswald"/>
                <a:sym typeface="Oswald"/>
              </a:rPr>
              <a:t>, </a:t>
            </a:r>
            <a:r>
              <a:rPr lang="en" sz="3000">
                <a:solidFill>
                  <a:srgbClr val="FFFF00"/>
                </a:solidFill>
                <a:latin typeface="Oswald"/>
                <a:ea typeface="Oswald"/>
                <a:cs typeface="Oswald"/>
                <a:sym typeface="Oswald"/>
              </a:rPr>
              <a:t>yellow</a:t>
            </a:r>
            <a:r>
              <a:rPr lang="en" sz="3000">
                <a:latin typeface="Oswald"/>
                <a:ea typeface="Oswald"/>
                <a:cs typeface="Oswald"/>
                <a:sym typeface="Oswald"/>
              </a:rPr>
              <a:t>, and</a:t>
            </a:r>
            <a:r>
              <a:rPr lang="en" sz="3000">
                <a:solidFill>
                  <a:srgbClr val="FFFFFF"/>
                </a:solidFill>
                <a:latin typeface="Oswald"/>
                <a:ea typeface="Oswald"/>
                <a:cs typeface="Oswald"/>
                <a:sym typeface="Oswald"/>
              </a:rPr>
              <a:t> </a:t>
            </a:r>
            <a:r>
              <a:rPr lang="en"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124" name="Google Shape;124;p26"/>
          <p:cNvSpPr txBox="1"/>
          <p:nvPr/>
        </p:nvSpPr>
        <p:spPr>
          <a:xfrm>
            <a:off x="4129181" y="483572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434343"/>
                </a:solidFill>
                <a:latin typeface="Average"/>
                <a:ea typeface="Average"/>
                <a:cs typeface="Average"/>
                <a:sym typeface="Average"/>
              </a:rPr>
              <a:t>Scrap of paper towel</a:t>
            </a:r>
            <a:endParaRPr b="1" sz="3000">
              <a:solidFill>
                <a:srgbClr val="434343"/>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6"/>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188" name="Google Shape;188;p36"/>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descr="Title" id="193" name="Google Shape;193;p37"/>
          <p:cNvSpPr txBox="1"/>
          <p:nvPr/>
        </p:nvSpPr>
        <p:spPr>
          <a:xfrm>
            <a:off x="0" y="0"/>
            <a:ext cx="9144000" cy="25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 Wow! 😁 </a:t>
            </a:r>
            <a:br>
              <a:rPr lang="en" sz="4800">
                <a:solidFill>
                  <a:srgbClr val="FFFFFF"/>
                </a:solidFill>
                <a:latin typeface="Oswald"/>
                <a:ea typeface="Oswald"/>
                <a:cs typeface="Oswald"/>
                <a:sym typeface="Oswald"/>
              </a:rPr>
            </a:br>
            <a:r>
              <a:rPr lang="en" sz="4800">
                <a:solidFill>
                  <a:srgbClr val="FFFFFF"/>
                </a:solidFill>
                <a:latin typeface="Oswald"/>
                <a:ea typeface="Oswald"/>
                <a:cs typeface="Oswald"/>
                <a:sym typeface="Oswald"/>
              </a:rPr>
              <a:t>People are already figuring out how to mix blacks and greys!</a:t>
            </a:r>
            <a:endParaRPr sz="4800">
              <a:solidFill>
                <a:srgbClr val="FFFFFF"/>
              </a:solidFill>
              <a:latin typeface="Oswald"/>
              <a:ea typeface="Oswald"/>
              <a:cs typeface="Oswald"/>
              <a:sym typeface="Oswald"/>
            </a:endParaRPr>
          </a:p>
        </p:txBody>
      </p:sp>
      <p:sp>
        <p:nvSpPr>
          <p:cNvPr descr="Translations" id="194" name="Google Shape;194;p37"/>
          <p:cNvSpPr txBox="1"/>
          <p:nvPr/>
        </p:nvSpPr>
        <p:spPr>
          <a:xfrm>
            <a:off x="0" y="2529000"/>
            <a:ext cx="9144000" cy="43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ዋው! ሰዎች ጥቁር እና ግራጫ እንዴት እንደሚቀላቀሉ አስቀድመው እያሰቡ ነው!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واو! بدأ الناس يكتشفون كيفية مزج الأسود والرمادي!</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Ostres! La gent ja està descobrint com barrejar negres i grisos!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哇！人们已经知道怎么把黑色和灰色混合在一起了！</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وای! مردم همین الان هم دارند یاد می‌گیرند که چطور مشکی و خاکستری را با هم ترکیب کنند!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वाह! लोग तो काले और भूरे रंग को मिलाना ही सीख गए 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すごい！黒とグレーの組み合わせ方をすでに理解している人がいますね！</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와! 사람들이 이미 검은색과 회색을 섞는 방법을 알아내고 있네요!</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Waw! Xelk ji niha ve fêm dikin ka meriv çawa reş û gewr tevlihev dike!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Uau! As pessoas já estão descobrindo como misturar preto e cinza!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ਵਾਹ! ਲੋਕ ਪਹਿਲਾਂ ਹੀ ਸਮਝ ਰਹੇ ਹਨ ਕਿ ਕਾਲੇ ਅਤੇ ਸਲੇਟੀ ਰੰਗਾਂ ਨੂੰ ਕਿਵੇਂ ਮਿਲਾਉਣਾ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Ого! Люди уже учатся смешивать чёрный и серый!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Waa yaab! Dadku waxay mar hore garanayeen sida loo isku daro madow iyo cawl!</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¡Guau! ¡Ya se está aprendiendo a mezclar negros y grises!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Lo! Watu tayari wanafikiria jinsi ya kuchanganya nyeusi na kijivu!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Wow! Ang mga tao ay nag-iisip na kung paano paghaluin ang mga itim at kulay abo!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Vay canına! İnsanlar siyahla griyi nasıl karıştıracaklarını çoktan çözmüşler!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Ого! Люди вже здогадуються, як поєднувати чорний та сірий кольори!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Ồ! Mọi người đã tìm ra cách pha trộn màu đen và màu xám rồi!</a:t>
            </a:r>
            <a:endParaRPr sz="2300">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38"/>
          <p:cNvPicPr preferRelativeResize="0"/>
          <p:nvPr/>
        </p:nvPicPr>
        <p:blipFill>
          <a:blip r:embed="rId3">
            <a:alphaModFix/>
          </a:blip>
          <a:stretch>
            <a:fillRect/>
          </a:stretch>
        </p:blipFill>
        <p:spPr>
          <a:xfrm>
            <a:off x="0" y="0"/>
            <a:ext cx="5143500" cy="6858000"/>
          </a:xfrm>
          <a:prstGeom prst="rect">
            <a:avLst/>
          </a:prstGeom>
          <a:noFill/>
          <a:ln>
            <a:noFill/>
          </a:ln>
        </p:spPr>
      </p:pic>
      <p:sp>
        <p:nvSpPr>
          <p:cNvPr id="200" name="Google Shape;200;p38"/>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Max Sulewski</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Tuesday, October 28th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Woodland Creatures</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40"/>
          <p:cNvSpPr txBox="1"/>
          <p:nvPr/>
        </p:nvSpPr>
        <p:spPr>
          <a:xfrm>
            <a:off x="100" y="0"/>
            <a:ext cx="4855200" cy="120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00"/>
                </a:solidFill>
                <a:latin typeface="Oswald"/>
                <a:ea typeface="Oswald"/>
                <a:cs typeface="Oswald"/>
                <a:sym typeface="Oswald"/>
              </a:rPr>
              <a:t>Today’s featured colour is ... Arylide Yellow, PY74</a:t>
            </a:r>
            <a:endParaRPr sz="3000">
              <a:solidFill>
                <a:srgbClr val="FFFF00"/>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p:txBody>
      </p:sp>
      <p:pic>
        <p:nvPicPr>
          <p:cNvPr id="210" name="Google Shape;210;p40"/>
          <p:cNvPicPr preferRelativeResize="0"/>
          <p:nvPr/>
        </p:nvPicPr>
        <p:blipFill>
          <a:blip r:embed="rId3">
            <a:alphaModFix/>
          </a:blip>
          <a:stretch>
            <a:fillRect/>
          </a:stretch>
        </p:blipFill>
        <p:spPr>
          <a:xfrm>
            <a:off x="-12" y="1204475"/>
            <a:ext cx="4855125" cy="4855125"/>
          </a:xfrm>
          <a:prstGeom prst="rect">
            <a:avLst/>
          </a:prstGeom>
          <a:noFill/>
          <a:ln>
            <a:noFill/>
          </a:ln>
        </p:spPr>
      </p:pic>
      <p:sp>
        <p:nvSpPr>
          <p:cNvPr id="211" name="Google Shape;211;p40"/>
          <p:cNvSpPr txBox="1"/>
          <p:nvPr/>
        </p:nvSpPr>
        <p:spPr>
          <a:xfrm>
            <a:off x="100" y="6059850"/>
            <a:ext cx="4855200" cy="79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3800">
                <a:solidFill>
                  <a:srgbClr val="FFFF00"/>
                </a:solidFill>
                <a:latin typeface="Cabin"/>
                <a:ea typeface="Cabin"/>
                <a:cs typeface="Cabin"/>
                <a:sym typeface="Cabin"/>
              </a:rPr>
              <a:t>C</a:t>
            </a:r>
            <a:r>
              <a:rPr baseline="-25000" lang="en" sz="3800">
                <a:solidFill>
                  <a:srgbClr val="FFFF00"/>
                </a:solidFill>
                <a:latin typeface="Cabin"/>
                <a:ea typeface="Cabin"/>
                <a:cs typeface="Cabin"/>
                <a:sym typeface="Cabin"/>
              </a:rPr>
              <a:t>18</a:t>
            </a:r>
            <a:r>
              <a:rPr lang="en" sz="3800">
                <a:solidFill>
                  <a:srgbClr val="FFFF00"/>
                </a:solidFill>
                <a:latin typeface="Cabin"/>
                <a:ea typeface="Cabin"/>
                <a:cs typeface="Cabin"/>
                <a:sym typeface="Cabin"/>
              </a:rPr>
              <a:t>H</a:t>
            </a:r>
            <a:r>
              <a:rPr baseline="-25000" lang="en" sz="3800">
                <a:solidFill>
                  <a:srgbClr val="FFFF00"/>
                </a:solidFill>
                <a:latin typeface="Cabin"/>
                <a:ea typeface="Cabin"/>
                <a:cs typeface="Cabin"/>
                <a:sym typeface="Cabin"/>
              </a:rPr>
              <a:t>18</a:t>
            </a:r>
            <a:r>
              <a:rPr lang="en" sz="3800">
                <a:solidFill>
                  <a:srgbClr val="FFFF00"/>
                </a:solidFill>
                <a:latin typeface="Cabin"/>
                <a:ea typeface="Cabin"/>
                <a:cs typeface="Cabin"/>
                <a:sym typeface="Cabin"/>
              </a:rPr>
              <a:t>N</a:t>
            </a:r>
            <a:r>
              <a:rPr baseline="-25000" lang="en" sz="3800">
                <a:solidFill>
                  <a:srgbClr val="FFFF00"/>
                </a:solidFill>
                <a:latin typeface="Cabin"/>
                <a:ea typeface="Cabin"/>
                <a:cs typeface="Cabin"/>
                <a:sym typeface="Cabin"/>
              </a:rPr>
              <a:t>4</a:t>
            </a:r>
            <a:r>
              <a:rPr lang="en" sz="3800">
                <a:solidFill>
                  <a:srgbClr val="FFFF00"/>
                </a:solidFill>
                <a:latin typeface="Cabin"/>
                <a:ea typeface="Cabin"/>
                <a:cs typeface="Cabin"/>
                <a:sym typeface="Cabin"/>
              </a:rPr>
              <a:t>O</a:t>
            </a:r>
            <a:r>
              <a:rPr baseline="-25000" lang="en" sz="3800">
                <a:solidFill>
                  <a:srgbClr val="FFFF00"/>
                </a:solidFill>
                <a:latin typeface="Cabin"/>
                <a:ea typeface="Cabin"/>
                <a:cs typeface="Cabin"/>
                <a:sym typeface="Cabin"/>
              </a:rPr>
              <a:t>6</a:t>
            </a:r>
            <a:endParaRPr sz="3400"/>
          </a:p>
        </p:txBody>
      </p:sp>
      <p:sp>
        <p:nvSpPr>
          <p:cNvPr descr="Translations" id="212" name="Google Shape;212;p40"/>
          <p:cNvSpPr txBox="1"/>
          <p:nvPr/>
        </p:nvSpPr>
        <p:spPr>
          <a:xfrm>
            <a:off x="4855125" y="0"/>
            <a:ext cx="4288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የዛሬው ተለይቶ የቀረበው ቀለም Arylide Yellow, PY74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اللون المميز اليوم هو الأصفر الأريليدي،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El color destacat d'avui és el groc arílide,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今天的特色颜色是芳族黄，PY74</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رنگ پیشنهادی امروز زرد آریلید، PY74 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आज का विशेष रंग एरिलाइड पीला, PY74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今日の注目カラーはアリライドイエロー、PY74です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오늘의 추천 색상은 Arylide Yellow, PY74입니다.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Rengê îro yê sereke Arylide Yellow, PY74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 cor em destaque de hoje é o Amarelo Arylide,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ਅੱਜ ਦਾ ਫੀਚਰਡ ਰੰਗ ਏਰੀਲਾਈਡ ਪੀਲਾ, PY74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Сегодняшний популярный цвет — Arylide Yellow,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Midabka maanta muuqda waa Arylide Yellow,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El color destacado de hoy es Arylide Yellow,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Rangi inayoangaziwa leo ni Arylide Yellow,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Ang itinatampok na kulay ngayon ay Arylide Yellow,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Bugünün öne çıkan rengi Arylid Sarısı,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Сьогоднішній популярний колір – арилидний жовтий, PY74.</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Màu sắc nổi bật hôm nay là Arylide Yellow, PY74</a:t>
            </a:r>
            <a:endParaRPr sz="65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graphicFrame>
        <p:nvGraphicFramePr>
          <p:cNvPr id="221" name="Google Shape;221;p42"/>
          <p:cNvGraphicFramePr/>
          <p:nvPr/>
        </p:nvGraphicFramePr>
        <p:xfrm>
          <a:off x="749600" y="62350"/>
          <a:ext cx="3000000" cy="3000000"/>
        </p:xfrm>
        <a:graphic>
          <a:graphicData uri="http://schemas.openxmlformats.org/drawingml/2006/table">
            <a:tbl>
              <a:tblPr>
                <a:noFill/>
                <a:tableStyleId>{A577EE4B-2F4B-4714-9E69-60D2F4CBB44A}</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13</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br>
                        <a:rPr lang="en" sz="2000">
                          <a:solidFill>
                            <a:srgbClr val="6AA84F"/>
                          </a:solidFill>
                          <a:latin typeface="Oswald"/>
                          <a:ea typeface="Oswald"/>
                          <a:cs typeface="Oswald"/>
                          <a:sym typeface="Oswald"/>
                        </a:rPr>
                      </a:br>
                      <a:r>
                        <a:rPr lang="en"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graphicFrame>
        <p:nvGraphicFramePr>
          <p:cNvPr id="226" name="Google Shape;226;p43"/>
          <p:cNvGraphicFramePr/>
          <p:nvPr/>
        </p:nvGraphicFramePr>
        <p:xfrm>
          <a:off x="0" y="0"/>
          <a:ext cx="3000000" cy="3000000"/>
        </p:xfrm>
        <a:graphic>
          <a:graphicData uri="http://schemas.openxmlformats.org/drawingml/2006/table">
            <a:tbl>
              <a:tblPr>
                <a:noFill/>
                <a:tableStyleId>{8A792EB5-624D-42A2-BF90-80898B3A4090}</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descr="All text" id="231" name="Google Shape;231;p44"/>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232" name="Google Shape;232;p44"/>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233" name="Google Shape;233;p44"/>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234" name="Google Shape;234;p44"/>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235" name="Google Shape;235;p44"/>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236" name="Google Shape;236;p44"/>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237" name="Google Shape;237;p44"/>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238" name="Google Shape;238;p44"/>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239" name="Google Shape;239;p44"/>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240" name="Google Shape;240;p44"/>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descr="Translations" id="129" name="Google Shape;129;p27"/>
          <p:cNvSpPr txBox="1"/>
          <p:nvPr/>
        </p:nvSpPr>
        <p:spPr>
          <a:xfrm>
            <a:off x="2743200" y="0"/>
            <a:ext cx="6400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50">
                <a:solidFill>
                  <a:srgbClr val="AAAAAA"/>
                </a:solidFill>
                <a:latin typeface="Average"/>
                <a:ea typeface="Average"/>
                <a:cs typeface="Average"/>
                <a:sym typeface="Average"/>
              </a:rPr>
              <a:t>ዛሬ የውሃ ቀለምን እንዴት መጠቀም እንደሚቻል መሰረታዊ ነገሮችን እንማራለን. እንዲሁም የቀለም ጎማ ለመፍጠር ትክክለኛዎቹን የመጀመሪያ ደረጃ ቀለሞች እና እንዴት መቀላቀል እንደምንችል እየተማርን ነው።</a:t>
            </a:r>
            <a:endParaRPr sz="1150">
              <a:solidFill>
                <a:srgbClr val="AAAAAA"/>
              </a:solidFill>
              <a:latin typeface="Average"/>
              <a:ea typeface="Average"/>
              <a:cs typeface="Average"/>
              <a:sym typeface="Average"/>
            </a:endParaRPr>
          </a:p>
          <a:p>
            <a:pPr indent="0" lvl="0" marL="0" rtl="1" algn="r">
              <a:spcBef>
                <a:spcPts val="0"/>
              </a:spcBef>
              <a:spcAft>
                <a:spcPts val="0"/>
              </a:spcAft>
              <a:buNone/>
            </a:pPr>
            <a:r>
              <a:rPr lang="en" sz="1150">
                <a:solidFill>
                  <a:srgbClr val="AAAAAA"/>
                </a:solidFill>
                <a:latin typeface="Average"/>
                <a:ea typeface="Average"/>
                <a:cs typeface="Average"/>
                <a:sym typeface="Average"/>
              </a:rPr>
              <a:t>سنتعلم اليوم أساسيات استخدام الألوان المائية، ونتعلم أيضًا الألوان الأساسية الصحيحة وكيفية مزجها لإنشاء عجلة الألوان.</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Avui aprendrem els conceptes bàsics de com utilitzar l'aquarel·la. També aprendrem els colors primaris correctes i com barrejar-los per crear un cercle cromàtic.</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今天我们将学习水彩颜料的基础知识。我们还将学习正确的原色以及如何混合它们来创建色轮。</a:t>
            </a:r>
            <a:endParaRPr sz="1150">
              <a:solidFill>
                <a:srgbClr val="AAAAAA"/>
              </a:solidFill>
              <a:latin typeface="Average"/>
              <a:ea typeface="Average"/>
              <a:cs typeface="Average"/>
              <a:sym typeface="Average"/>
            </a:endParaRPr>
          </a:p>
          <a:p>
            <a:pPr indent="0" lvl="0" marL="0" rtl="1" algn="r">
              <a:spcBef>
                <a:spcPts val="0"/>
              </a:spcBef>
              <a:spcAft>
                <a:spcPts val="0"/>
              </a:spcAft>
              <a:buNone/>
            </a:pPr>
            <a:r>
              <a:rPr lang="en" sz="1150">
                <a:solidFill>
                  <a:srgbClr val="AAAAAA"/>
                </a:solidFill>
                <a:latin typeface="Average"/>
                <a:ea typeface="Average"/>
                <a:cs typeface="Average"/>
                <a:sym typeface="Average"/>
              </a:rPr>
              <a:t>امروز قرار است اصول اولیه استفاده از رنگ آبرنگ را یاد بگیریم. همچنین رنگ‌های اصلی صحیح و نحوه ترکیب آنها برای ایجاد یک چرخه رنگ را یاد می‌گیریم.</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आज हम वाटरकलर पेंट के इस्तेमाल की मूल बातें सीखेंगे। हम सही प्राथमिक रंगों का इस्तेमाल और उन्हें मिलाकर रंग चक्र बनाने का तरीका भी सीखेंगे।</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今日は水彩絵の具の使い方の基本を学びます。また、正しい原色と、それらを混ぜて色相環を作る方法も学びます。</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오늘은 수채화 물감의 기본 사용법을 배워보겠습니다. 또한, 올바른 원색을 사용하고, 혼합하여 색상환을 만드는 방법도 배웁니다.</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Îro em ê bingehên karanîna boyaxa avî fêr bibin. Her wiha em ê rengên sereke yên rast û çawaniya tevlihevkirina wan ji bo çêkirina çerxek rengan fêr bibin.</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Hoje, vamos aprender o básico sobre como usar tinta aquarela. Também aprenderemos as cores primárias corretas e como misturá-las para criar um círculo cromático.</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ਅੱਜ ਅਸੀਂ ਵਾਟਰਕਲਰ ਪੇਂਟ ਦੀ ਵਰਤੋਂ ਕਰਨ ਦੀਆਂ ਮੁੱਢਲੀਆਂ ਗੱਲਾਂ ਸਿੱਖਣ ਜਾ ਰਹੇ ਹਾਂ। ਅਸੀਂ ਸਹੀ ਪ੍ਰਾਇਮਰੀ ਰੰਗਾਂ ਅਤੇ ਉਹਨਾਂ ਨੂੰ ਮਿਲਾਉਣ ਲਈ ਰੰਗ ਚੱਕਰ ਕਿਵੇਂ ਬਣਾਉਣਾ ਹੈ, ਇਹ ਵੀ ਸਿੱਖ ਰਹੇ ਹਾਂ।</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Сегодня мы изучим основы работы с акварелью. Мы также научимся выбирать основные цвета и смешивать их для создания цветового круга.</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Maanta waxaan baran doonaa aasaaska sida loo isticmaalo rinjiga biyaha. Waxaan sidoo kale baraneynaa midabada aasaasiga ah ee saxda ah iyo sida loo isku daro si aan u abuurno giraangiraha midabka.</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Hoy aprenderemos los fundamentos del uso de la acuarela. También aprenderemos los colores primarios correctos y cómo mezclarlos para crear un círculo cromático.</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Leo tutajifunza misingi ya jinsi ya kutumia rangi ya maji. Pia tunajifunza rangi sahihi za msingi na jinsi ya kuzichanganya ili kuunda gurudumu la rangi.</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Ngayon ay matututunan natin ang mga pangunahing kaalaman sa kung paano gumamit ng watercolor na pintura. Pinag-aaralan din namin ang tamang mga pangunahing kulay at kung paano paghaluin ang mga ito upang lumikha ng color wheel.</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Bugün suluboya boyanın nasıl kullanılacağına dair temel bilgileri öğreneceğiz. Ayrıca doğru ana renkleri ve bunları bir renk çemberi oluşturmak için nasıl karıştıracağımızı öğreneceğiz.</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Сьогодні ми вивчимо основи роботи з акварельними фарбами. Ми також дізнаємося, які основні кольори використовувати та як їх змішувати для створення колірного кола.</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Hôm nay chúng ta sẽ học những kiến ​​thức cơ bản về cách sử dụng màu nước. Chúng ta cũng sẽ học về các màu cơ bản chính xác và cách pha trộn chúng để tạo thành vòng tròn màu.</a:t>
            </a:r>
            <a:endParaRPr sz="1150">
              <a:solidFill>
                <a:srgbClr val="CACACA"/>
              </a:solidFill>
              <a:latin typeface="Average"/>
              <a:ea typeface="Average"/>
              <a:cs typeface="Average"/>
              <a:sym typeface="Average"/>
            </a:endParaRPr>
          </a:p>
        </p:txBody>
      </p:sp>
      <p:sp>
        <p:nvSpPr>
          <p:cNvPr id="130" name="Google Shape;130;p27"/>
          <p:cNvSpPr txBox="1"/>
          <p:nvPr/>
        </p:nvSpPr>
        <p:spPr>
          <a:xfrm>
            <a:off x="0" y="0"/>
            <a:ext cx="2743200" cy="107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What are we</a:t>
            </a:r>
            <a:br>
              <a:rPr lang="en" sz="3000">
                <a:solidFill>
                  <a:srgbClr val="FFFFFF"/>
                </a:solidFill>
                <a:latin typeface="Oswald"/>
                <a:ea typeface="Oswald"/>
                <a:cs typeface="Oswald"/>
                <a:sym typeface="Oswald"/>
              </a:rPr>
            </a:br>
            <a:r>
              <a:rPr lang="en" sz="3000">
                <a:solidFill>
                  <a:srgbClr val="FFFFFF"/>
                </a:solidFill>
                <a:latin typeface="Oswald"/>
                <a:ea typeface="Oswald"/>
                <a:cs typeface="Oswald"/>
                <a:sym typeface="Oswald"/>
              </a:rPr>
              <a:t>doing today?</a:t>
            </a:r>
            <a:endParaRPr/>
          </a:p>
        </p:txBody>
      </p:sp>
      <p:pic>
        <p:nvPicPr>
          <p:cNvPr id="131" name="Google Shape;131;p27"/>
          <p:cNvPicPr preferRelativeResize="0"/>
          <p:nvPr/>
        </p:nvPicPr>
        <p:blipFill>
          <a:blip r:embed="rId3">
            <a:alphaModFix/>
          </a:blip>
          <a:stretch>
            <a:fillRect/>
          </a:stretch>
        </p:blipFill>
        <p:spPr>
          <a:xfrm>
            <a:off x="230100" y="1076098"/>
            <a:ext cx="2283000" cy="2994100"/>
          </a:xfrm>
          <a:prstGeom prst="rect">
            <a:avLst/>
          </a:prstGeom>
          <a:noFill/>
          <a:ln>
            <a:noFill/>
          </a:ln>
        </p:spPr>
      </p:pic>
      <p:sp>
        <p:nvSpPr>
          <p:cNvPr id="132" name="Google Shape;132;p27"/>
          <p:cNvSpPr txBox="1"/>
          <p:nvPr/>
        </p:nvSpPr>
        <p:spPr>
          <a:xfrm>
            <a:off x="0" y="4070200"/>
            <a:ext cx="2743200" cy="27879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300">
                <a:solidFill>
                  <a:srgbClr val="CACACA"/>
                </a:solidFill>
                <a:latin typeface="Average"/>
                <a:ea typeface="Average"/>
                <a:cs typeface="Average"/>
                <a:sym typeface="Average"/>
              </a:rPr>
              <a:t>Today we are going to learn basics of how to use watercolour paint. We are also learning the </a:t>
            </a:r>
            <a:r>
              <a:rPr b="1" lang="en" sz="2300">
                <a:solidFill>
                  <a:srgbClr val="FFFFFF"/>
                </a:solidFill>
                <a:latin typeface="Average"/>
                <a:ea typeface="Average"/>
                <a:cs typeface="Average"/>
                <a:sym typeface="Average"/>
              </a:rPr>
              <a:t>correct primary colours</a:t>
            </a:r>
            <a:r>
              <a:rPr lang="en" sz="2300">
                <a:solidFill>
                  <a:srgbClr val="CACACA"/>
                </a:solidFill>
                <a:latin typeface="Average"/>
                <a:ea typeface="Average"/>
                <a:cs typeface="Average"/>
                <a:sym typeface="Average"/>
              </a:rPr>
              <a:t> and how to mix them to create a </a:t>
            </a:r>
            <a:r>
              <a:rPr b="1" lang="en" sz="2300">
                <a:solidFill>
                  <a:srgbClr val="FFFFFF"/>
                </a:solidFill>
                <a:latin typeface="Average"/>
                <a:ea typeface="Average"/>
                <a:cs typeface="Average"/>
                <a:sym typeface="Average"/>
              </a:rPr>
              <a:t>colour wheel</a:t>
            </a:r>
            <a:r>
              <a:rPr lang="en" sz="2300">
                <a:solidFill>
                  <a:srgbClr val="CACACA"/>
                </a:solidFill>
                <a:latin typeface="Average"/>
                <a:ea typeface="Average"/>
                <a:cs typeface="Average"/>
                <a:sym typeface="Average"/>
              </a:rPr>
              <a:t>.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6"/>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250" name="Google Shape;250;p46"/>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47"/>
          <p:cNvPicPr preferRelativeResize="0"/>
          <p:nvPr/>
        </p:nvPicPr>
        <p:blipFill>
          <a:blip r:embed="rId3">
            <a:alphaModFix/>
          </a:blip>
          <a:stretch>
            <a:fillRect/>
          </a:stretch>
        </p:blipFill>
        <p:spPr>
          <a:xfrm>
            <a:off x="445013" y="114300"/>
            <a:ext cx="2154936" cy="3200400"/>
          </a:xfrm>
          <a:prstGeom prst="rect">
            <a:avLst/>
          </a:prstGeom>
          <a:noFill/>
          <a:ln>
            <a:noFill/>
          </a:ln>
        </p:spPr>
      </p:pic>
      <p:pic>
        <p:nvPicPr>
          <p:cNvPr id="256" name="Google Shape;256;p47"/>
          <p:cNvPicPr preferRelativeResize="0"/>
          <p:nvPr/>
        </p:nvPicPr>
        <p:blipFill>
          <a:blip r:embed="rId4">
            <a:alphaModFix/>
          </a:blip>
          <a:stretch>
            <a:fillRect/>
          </a:stretch>
        </p:blipFill>
        <p:spPr>
          <a:xfrm>
            <a:off x="3086100" y="309200"/>
            <a:ext cx="2971800" cy="2200989"/>
          </a:xfrm>
          <a:prstGeom prst="rect">
            <a:avLst/>
          </a:prstGeom>
          <a:noFill/>
          <a:ln>
            <a:noFill/>
          </a:ln>
        </p:spPr>
      </p:pic>
      <p:pic>
        <p:nvPicPr>
          <p:cNvPr id="257" name="Google Shape;257;p47"/>
          <p:cNvPicPr preferRelativeResize="0"/>
          <p:nvPr/>
        </p:nvPicPr>
        <p:blipFill>
          <a:blip r:embed="rId5">
            <a:alphaModFix/>
          </a:blip>
          <a:stretch>
            <a:fillRect/>
          </a:stretch>
        </p:blipFill>
        <p:spPr>
          <a:xfrm>
            <a:off x="6131050" y="233188"/>
            <a:ext cx="2971801" cy="2353014"/>
          </a:xfrm>
          <a:prstGeom prst="rect">
            <a:avLst/>
          </a:prstGeom>
          <a:noFill/>
          <a:ln>
            <a:noFill/>
          </a:ln>
        </p:spPr>
      </p:pic>
      <p:pic>
        <p:nvPicPr>
          <p:cNvPr id="258" name="Google Shape;258;p47"/>
          <p:cNvPicPr preferRelativeResize="0"/>
          <p:nvPr/>
        </p:nvPicPr>
        <p:blipFill>
          <a:blip r:embed="rId6">
            <a:alphaModFix/>
          </a:blip>
          <a:stretch>
            <a:fillRect/>
          </a:stretch>
        </p:blipFill>
        <p:spPr>
          <a:xfrm>
            <a:off x="153425" y="3543300"/>
            <a:ext cx="2738120" cy="3200400"/>
          </a:xfrm>
          <a:prstGeom prst="rect">
            <a:avLst/>
          </a:prstGeom>
          <a:noFill/>
          <a:ln>
            <a:noFill/>
          </a:ln>
        </p:spPr>
      </p:pic>
      <p:pic>
        <p:nvPicPr>
          <p:cNvPr id="259" name="Google Shape;259;p47"/>
          <p:cNvPicPr preferRelativeResize="0"/>
          <p:nvPr/>
        </p:nvPicPr>
        <p:blipFill>
          <a:blip r:embed="rId7">
            <a:alphaModFix/>
          </a:blip>
          <a:stretch>
            <a:fillRect/>
          </a:stretch>
        </p:blipFill>
        <p:spPr>
          <a:xfrm>
            <a:off x="3227150" y="3543300"/>
            <a:ext cx="2689698" cy="3200400"/>
          </a:xfrm>
          <a:prstGeom prst="rect">
            <a:avLst/>
          </a:prstGeom>
          <a:noFill/>
          <a:ln>
            <a:noFill/>
          </a:ln>
        </p:spPr>
      </p:pic>
      <p:pic>
        <p:nvPicPr>
          <p:cNvPr id="260" name="Google Shape;260;p47"/>
          <p:cNvPicPr preferRelativeResize="0"/>
          <p:nvPr/>
        </p:nvPicPr>
        <p:blipFill>
          <a:blip r:embed="rId8">
            <a:alphaModFix/>
          </a:blip>
          <a:stretch>
            <a:fillRect/>
          </a:stretch>
        </p:blipFill>
        <p:spPr>
          <a:xfrm>
            <a:off x="6131052" y="3822700"/>
            <a:ext cx="2971800" cy="2641601"/>
          </a:xfrm>
          <a:prstGeom prst="rect">
            <a:avLst/>
          </a:prstGeom>
          <a:noFill/>
          <a:ln>
            <a:noFill/>
          </a:ln>
        </p:spPr>
      </p:pic>
      <p:sp>
        <p:nvSpPr>
          <p:cNvPr id="261" name="Google Shape;261;p47"/>
          <p:cNvSpPr txBox="1"/>
          <p:nvPr/>
        </p:nvSpPr>
        <p:spPr>
          <a:xfrm>
            <a:off x="2599950" y="2586200"/>
            <a:ext cx="6544200" cy="1170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2400">
                <a:solidFill>
                  <a:srgbClr val="CACACA"/>
                </a:solidFill>
                <a:latin typeface="Oswald"/>
                <a:ea typeface="Oswald"/>
                <a:cs typeface="Oswald"/>
                <a:sym typeface="Oswald"/>
              </a:rPr>
              <a:t>Paintings from COVID Spring 2020 </a:t>
            </a:r>
            <a:br>
              <a:rPr lang="en" sz="2400">
                <a:solidFill>
                  <a:srgbClr val="CACACA"/>
                </a:solidFill>
                <a:latin typeface="Oswald"/>
                <a:ea typeface="Oswald"/>
                <a:cs typeface="Oswald"/>
                <a:sym typeface="Oswald"/>
              </a:rPr>
            </a:br>
            <a:r>
              <a:rPr lang="en" sz="2400">
                <a:solidFill>
                  <a:srgbClr val="CACACA"/>
                </a:solidFill>
                <a:latin typeface="Oswald"/>
                <a:ea typeface="Oswald"/>
                <a:cs typeface="Oswald"/>
                <a:sym typeface="Oswald"/>
              </a:rPr>
              <a:t>(no idea development)</a:t>
            </a:r>
            <a:endParaRPr sz="2400">
              <a:solidFill>
                <a:srgbClr val="CACACA"/>
              </a:solidFill>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8"/>
          <p:cNvSpPr txBox="1"/>
          <p:nvPr>
            <p:ph type="title"/>
          </p:nvPr>
        </p:nvSpPr>
        <p:spPr>
          <a:xfrm>
            <a:off x="4629150" y="0"/>
            <a:ext cx="45153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Alison Brennan</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Spring 2020</a:t>
            </a:r>
            <a:endParaRPr sz="2400">
              <a:solidFill>
                <a:srgbClr val="B7B7B7"/>
              </a:solidFill>
            </a:endParaRPr>
          </a:p>
        </p:txBody>
      </p:sp>
      <p:pic>
        <p:nvPicPr>
          <p:cNvPr id="267" name="Google Shape;267;p48"/>
          <p:cNvPicPr preferRelativeResize="0"/>
          <p:nvPr/>
        </p:nvPicPr>
        <p:blipFill>
          <a:blip r:embed="rId3">
            <a:alphaModFix/>
          </a:blip>
          <a:stretch>
            <a:fillRect/>
          </a:stretch>
        </p:blipFill>
        <p:spPr>
          <a:xfrm>
            <a:off x="0" y="3900"/>
            <a:ext cx="4629150" cy="6858000"/>
          </a:xfrm>
          <a:prstGeom prst="rect">
            <a:avLst/>
          </a:prstGeom>
          <a:noFill/>
          <a:ln>
            <a:noFill/>
          </a:ln>
        </p:spPr>
      </p:pic>
      <p:pic>
        <p:nvPicPr>
          <p:cNvPr id="268" name="Google Shape;268;p48"/>
          <p:cNvPicPr preferRelativeResize="0"/>
          <p:nvPr/>
        </p:nvPicPr>
        <p:blipFill>
          <a:blip r:embed="rId4">
            <a:alphaModFix/>
          </a:blip>
          <a:stretch>
            <a:fillRect/>
          </a:stretch>
        </p:blipFill>
        <p:spPr>
          <a:xfrm>
            <a:off x="5972400" y="5029200"/>
            <a:ext cx="1828800" cy="1828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9"/>
          <p:cNvSpPr txBox="1"/>
          <p:nvPr>
            <p:ph type="title"/>
          </p:nvPr>
        </p:nvSpPr>
        <p:spPr>
          <a:xfrm>
            <a:off x="150" y="6175800"/>
            <a:ext cx="8350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Claire Cullinan, </a:t>
            </a:r>
            <a:r>
              <a:rPr lang="en">
                <a:solidFill>
                  <a:srgbClr val="B7B7B7"/>
                </a:solidFill>
              </a:rPr>
              <a:t>watercolour on paper, Spring 2020</a:t>
            </a:r>
            <a:endParaRPr sz="2400">
              <a:solidFill>
                <a:srgbClr val="B7B7B7"/>
              </a:solidFill>
            </a:endParaRPr>
          </a:p>
        </p:txBody>
      </p:sp>
      <p:pic>
        <p:nvPicPr>
          <p:cNvPr id="274" name="Google Shape;274;p49"/>
          <p:cNvPicPr preferRelativeResize="0"/>
          <p:nvPr/>
        </p:nvPicPr>
        <p:blipFill>
          <a:blip r:embed="rId3">
            <a:alphaModFix/>
          </a:blip>
          <a:stretch>
            <a:fillRect/>
          </a:stretch>
        </p:blipFill>
        <p:spPr>
          <a:xfrm>
            <a:off x="138" y="0"/>
            <a:ext cx="8350378" cy="6175800"/>
          </a:xfrm>
          <a:prstGeom prst="rect">
            <a:avLst/>
          </a:prstGeom>
          <a:noFill/>
          <a:ln>
            <a:noFill/>
          </a:ln>
        </p:spPr>
      </p:pic>
      <p:pic>
        <p:nvPicPr>
          <p:cNvPr id="275" name="Google Shape;275;p49"/>
          <p:cNvPicPr preferRelativeResize="0"/>
          <p:nvPr/>
        </p:nvPicPr>
        <p:blipFill>
          <a:blip r:embed="rId4">
            <a:alphaModFix/>
          </a:blip>
          <a:stretch>
            <a:fillRect/>
          </a:stretch>
        </p:blipFill>
        <p:spPr>
          <a:xfrm>
            <a:off x="7315200" y="2173500"/>
            <a:ext cx="1828800" cy="1828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0"/>
          <p:cNvSpPr txBox="1"/>
          <p:nvPr>
            <p:ph type="title"/>
          </p:nvPr>
        </p:nvSpPr>
        <p:spPr>
          <a:xfrm>
            <a:off x="150" y="6175800"/>
            <a:ext cx="77970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Kiana Shakiba, </a:t>
            </a:r>
            <a:r>
              <a:rPr lang="en">
                <a:solidFill>
                  <a:srgbClr val="B7B7B7"/>
                </a:solidFill>
              </a:rPr>
              <a:t>watercolour on paper, Spring 2020</a:t>
            </a:r>
            <a:endParaRPr sz="2400">
              <a:solidFill>
                <a:srgbClr val="B7B7B7"/>
              </a:solidFill>
            </a:endParaRPr>
          </a:p>
        </p:txBody>
      </p:sp>
      <p:pic>
        <p:nvPicPr>
          <p:cNvPr id="281" name="Google Shape;281;p50"/>
          <p:cNvPicPr preferRelativeResize="0"/>
          <p:nvPr/>
        </p:nvPicPr>
        <p:blipFill>
          <a:blip r:embed="rId3">
            <a:alphaModFix/>
          </a:blip>
          <a:stretch>
            <a:fillRect/>
          </a:stretch>
        </p:blipFill>
        <p:spPr>
          <a:xfrm>
            <a:off x="150" y="0"/>
            <a:ext cx="7796948" cy="6175800"/>
          </a:xfrm>
          <a:prstGeom prst="rect">
            <a:avLst/>
          </a:prstGeom>
          <a:noFill/>
          <a:ln>
            <a:noFill/>
          </a:ln>
        </p:spPr>
      </p:pic>
      <p:pic>
        <p:nvPicPr>
          <p:cNvPr id="282" name="Google Shape;282;p50"/>
          <p:cNvPicPr preferRelativeResize="0"/>
          <p:nvPr/>
        </p:nvPicPr>
        <p:blipFill>
          <a:blip r:embed="rId4">
            <a:alphaModFix/>
          </a:blip>
          <a:stretch>
            <a:fillRect/>
          </a:stretch>
        </p:blipFill>
        <p:spPr>
          <a:xfrm>
            <a:off x="7315200" y="2514600"/>
            <a:ext cx="1828800" cy="1828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51"/>
          <p:cNvSpPr txBox="1"/>
          <p:nvPr>
            <p:ph type="title"/>
          </p:nvPr>
        </p:nvSpPr>
        <p:spPr>
          <a:xfrm>
            <a:off x="5867400" y="0"/>
            <a:ext cx="3276900" cy="503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Paris Stewart</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Spring 2020</a:t>
            </a:r>
            <a:endParaRPr sz="2400">
              <a:solidFill>
                <a:srgbClr val="B7B7B7"/>
              </a:solidFill>
            </a:endParaRPr>
          </a:p>
        </p:txBody>
      </p:sp>
      <p:pic>
        <p:nvPicPr>
          <p:cNvPr id="288" name="Google Shape;288;p51"/>
          <p:cNvPicPr preferRelativeResize="0"/>
          <p:nvPr/>
        </p:nvPicPr>
        <p:blipFill>
          <a:blip r:embed="rId3">
            <a:alphaModFix/>
          </a:blip>
          <a:stretch>
            <a:fillRect/>
          </a:stretch>
        </p:blipFill>
        <p:spPr>
          <a:xfrm>
            <a:off x="0" y="0"/>
            <a:ext cx="5867400" cy="6858000"/>
          </a:xfrm>
          <a:prstGeom prst="rect">
            <a:avLst/>
          </a:prstGeom>
          <a:noFill/>
          <a:ln>
            <a:noFill/>
          </a:ln>
        </p:spPr>
      </p:pic>
      <p:pic>
        <p:nvPicPr>
          <p:cNvPr id="289" name="Google Shape;289;p51"/>
          <p:cNvPicPr preferRelativeResize="0"/>
          <p:nvPr/>
        </p:nvPicPr>
        <p:blipFill>
          <a:blip r:embed="rId4">
            <a:alphaModFix/>
          </a:blip>
          <a:stretch>
            <a:fillRect/>
          </a:stretch>
        </p:blipFill>
        <p:spPr>
          <a:xfrm>
            <a:off x="6591450" y="5037000"/>
            <a:ext cx="1828800" cy="1828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52"/>
          <p:cNvSpPr txBox="1"/>
          <p:nvPr>
            <p:ph type="title"/>
          </p:nvPr>
        </p:nvSpPr>
        <p:spPr>
          <a:xfrm>
            <a:off x="5753100" y="0"/>
            <a:ext cx="3391200" cy="503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Sophie Kent-Purcell</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Spring 2020</a:t>
            </a:r>
            <a:endParaRPr sz="2400">
              <a:solidFill>
                <a:srgbClr val="B7B7B7"/>
              </a:solidFill>
            </a:endParaRPr>
          </a:p>
        </p:txBody>
      </p:sp>
      <p:pic>
        <p:nvPicPr>
          <p:cNvPr id="295" name="Google Shape;295;p52"/>
          <p:cNvPicPr preferRelativeResize="0"/>
          <p:nvPr/>
        </p:nvPicPr>
        <p:blipFill>
          <a:blip r:embed="rId3">
            <a:alphaModFix/>
          </a:blip>
          <a:stretch>
            <a:fillRect/>
          </a:stretch>
        </p:blipFill>
        <p:spPr>
          <a:xfrm>
            <a:off x="0" y="3900"/>
            <a:ext cx="5753100" cy="6858000"/>
          </a:xfrm>
          <a:prstGeom prst="rect">
            <a:avLst/>
          </a:prstGeom>
          <a:noFill/>
          <a:ln>
            <a:noFill/>
          </a:ln>
        </p:spPr>
      </p:pic>
      <p:pic>
        <p:nvPicPr>
          <p:cNvPr id="296" name="Google Shape;296;p52"/>
          <p:cNvPicPr preferRelativeResize="0"/>
          <p:nvPr/>
        </p:nvPicPr>
        <p:blipFill>
          <a:blip r:embed="rId4">
            <a:alphaModFix/>
          </a:blip>
          <a:stretch>
            <a:fillRect/>
          </a:stretch>
        </p:blipFill>
        <p:spPr>
          <a:xfrm>
            <a:off x="6534300" y="5037000"/>
            <a:ext cx="1828800" cy="1828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53"/>
          <p:cNvSpPr txBox="1"/>
          <p:nvPr>
            <p:ph type="title"/>
          </p:nvPr>
        </p:nvSpPr>
        <p:spPr>
          <a:xfrm>
            <a:off x="150" y="6175800"/>
            <a:ext cx="69564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Tovia Wolfe, </a:t>
            </a:r>
            <a:r>
              <a:rPr lang="en">
                <a:solidFill>
                  <a:srgbClr val="B7B7B7"/>
                </a:solidFill>
              </a:rPr>
              <a:t>watercolour on paper, Spring 2020</a:t>
            </a:r>
            <a:endParaRPr sz="2400">
              <a:solidFill>
                <a:srgbClr val="B7B7B7"/>
              </a:solidFill>
            </a:endParaRPr>
          </a:p>
        </p:txBody>
      </p:sp>
      <p:pic>
        <p:nvPicPr>
          <p:cNvPr id="302" name="Google Shape;302;p53"/>
          <p:cNvPicPr preferRelativeResize="0"/>
          <p:nvPr/>
        </p:nvPicPr>
        <p:blipFill>
          <a:blip r:embed="rId3">
            <a:alphaModFix/>
          </a:blip>
          <a:stretch>
            <a:fillRect/>
          </a:stretch>
        </p:blipFill>
        <p:spPr>
          <a:xfrm>
            <a:off x="150" y="0"/>
            <a:ext cx="6956353" cy="6175800"/>
          </a:xfrm>
          <a:prstGeom prst="rect">
            <a:avLst/>
          </a:prstGeom>
          <a:noFill/>
          <a:ln>
            <a:noFill/>
          </a:ln>
        </p:spPr>
      </p:pic>
      <p:pic>
        <p:nvPicPr>
          <p:cNvPr id="303" name="Google Shape;303;p53"/>
          <p:cNvPicPr preferRelativeResize="0"/>
          <p:nvPr/>
        </p:nvPicPr>
        <p:blipFill>
          <a:blip r:embed="rId4">
            <a:alphaModFix/>
          </a:blip>
          <a:stretch>
            <a:fillRect/>
          </a:stretch>
        </p:blipFill>
        <p:spPr>
          <a:xfrm>
            <a:off x="7261302" y="2487650"/>
            <a:ext cx="1882697" cy="188269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54"/>
          <p:cNvPicPr preferRelativeResize="0"/>
          <p:nvPr/>
        </p:nvPicPr>
        <p:blipFill>
          <a:blip r:embed="rId3">
            <a:alphaModFix/>
          </a:blip>
          <a:stretch>
            <a:fillRect/>
          </a:stretch>
        </p:blipFill>
        <p:spPr>
          <a:xfrm>
            <a:off x="445013" y="114300"/>
            <a:ext cx="2154936" cy="3200400"/>
          </a:xfrm>
          <a:prstGeom prst="rect">
            <a:avLst/>
          </a:prstGeom>
          <a:noFill/>
          <a:ln>
            <a:noFill/>
          </a:ln>
        </p:spPr>
      </p:pic>
      <p:pic>
        <p:nvPicPr>
          <p:cNvPr id="309" name="Google Shape;309;p54"/>
          <p:cNvPicPr preferRelativeResize="0"/>
          <p:nvPr/>
        </p:nvPicPr>
        <p:blipFill>
          <a:blip r:embed="rId4">
            <a:alphaModFix/>
          </a:blip>
          <a:stretch>
            <a:fillRect/>
          </a:stretch>
        </p:blipFill>
        <p:spPr>
          <a:xfrm>
            <a:off x="3086100" y="309200"/>
            <a:ext cx="2971800" cy="2200989"/>
          </a:xfrm>
          <a:prstGeom prst="rect">
            <a:avLst/>
          </a:prstGeom>
          <a:noFill/>
          <a:ln>
            <a:noFill/>
          </a:ln>
        </p:spPr>
      </p:pic>
      <p:pic>
        <p:nvPicPr>
          <p:cNvPr id="310" name="Google Shape;310;p54"/>
          <p:cNvPicPr preferRelativeResize="0"/>
          <p:nvPr/>
        </p:nvPicPr>
        <p:blipFill>
          <a:blip r:embed="rId5">
            <a:alphaModFix/>
          </a:blip>
          <a:stretch>
            <a:fillRect/>
          </a:stretch>
        </p:blipFill>
        <p:spPr>
          <a:xfrm>
            <a:off x="6131050" y="233188"/>
            <a:ext cx="2971801" cy="2353014"/>
          </a:xfrm>
          <a:prstGeom prst="rect">
            <a:avLst/>
          </a:prstGeom>
          <a:noFill/>
          <a:ln>
            <a:noFill/>
          </a:ln>
        </p:spPr>
      </p:pic>
      <p:pic>
        <p:nvPicPr>
          <p:cNvPr id="311" name="Google Shape;311;p54"/>
          <p:cNvPicPr preferRelativeResize="0"/>
          <p:nvPr/>
        </p:nvPicPr>
        <p:blipFill>
          <a:blip r:embed="rId6">
            <a:alphaModFix/>
          </a:blip>
          <a:stretch>
            <a:fillRect/>
          </a:stretch>
        </p:blipFill>
        <p:spPr>
          <a:xfrm>
            <a:off x="153425" y="3543300"/>
            <a:ext cx="2738120" cy="3200400"/>
          </a:xfrm>
          <a:prstGeom prst="rect">
            <a:avLst/>
          </a:prstGeom>
          <a:noFill/>
          <a:ln>
            <a:noFill/>
          </a:ln>
        </p:spPr>
      </p:pic>
      <p:pic>
        <p:nvPicPr>
          <p:cNvPr id="312" name="Google Shape;312;p54"/>
          <p:cNvPicPr preferRelativeResize="0"/>
          <p:nvPr/>
        </p:nvPicPr>
        <p:blipFill>
          <a:blip r:embed="rId7">
            <a:alphaModFix/>
          </a:blip>
          <a:stretch>
            <a:fillRect/>
          </a:stretch>
        </p:blipFill>
        <p:spPr>
          <a:xfrm>
            <a:off x="3227150" y="3543300"/>
            <a:ext cx="2689698" cy="3200400"/>
          </a:xfrm>
          <a:prstGeom prst="rect">
            <a:avLst/>
          </a:prstGeom>
          <a:noFill/>
          <a:ln>
            <a:noFill/>
          </a:ln>
        </p:spPr>
      </p:pic>
      <p:pic>
        <p:nvPicPr>
          <p:cNvPr id="313" name="Google Shape;313;p54"/>
          <p:cNvPicPr preferRelativeResize="0"/>
          <p:nvPr/>
        </p:nvPicPr>
        <p:blipFill>
          <a:blip r:embed="rId8">
            <a:alphaModFix/>
          </a:blip>
          <a:stretch>
            <a:fillRect/>
          </a:stretch>
        </p:blipFill>
        <p:spPr>
          <a:xfrm>
            <a:off x="6131052" y="3822700"/>
            <a:ext cx="2971800" cy="2641601"/>
          </a:xfrm>
          <a:prstGeom prst="rect">
            <a:avLst/>
          </a:prstGeom>
          <a:noFill/>
          <a:ln>
            <a:noFill/>
          </a:ln>
        </p:spPr>
      </p:pic>
      <p:sp>
        <p:nvSpPr>
          <p:cNvPr id="314" name="Google Shape;314;p54"/>
          <p:cNvSpPr txBox="1"/>
          <p:nvPr/>
        </p:nvSpPr>
        <p:spPr>
          <a:xfrm>
            <a:off x="2599950" y="2586200"/>
            <a:ext cx="6544200" cy="1170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2400">
                <a:solidFill>
                  <a:srgbClr val="CACACA"/>
                </a:solidFill>
                <a:latin typeface="Oswald"/>
                <a:ea typeface="Oswald"/>
                <a:cs typeface="Oswald"/>
                <a:sym typeface="Oswald"/>
              </a:rPr>
              <a:t>Paintings from COVID Spring 2020 </a:t>
            </a:r>
            <a:br>
              <a:rPr lang="en" sz="2400">
                <a:solidFill>
                  <a:srgbClr val="CACACA"/>
                </a:solidFill>
                <a:latin typeface="Oswald"/>
                <a:ea typeface="Oswald"/>
                <a:cs typeface="Oswald"/>
                <a:sym typeface="Oswald"/>
              </a:rPr>
            </a:br>
            <a:r>
              <a:rPr lang="en" sz="2400">
                <a:solidFill>
                  <a:srgbClr val="CACACA"/>
                </a:solidFill>
                <a:latin typeface="Oswald"/>
                <a:ea typeface="Oswald"/>
                <a:cs typeface="Oswald"/>
                <a:sym typeface="Oswald"/>
              </a:rPr>
              <a:t>(no idea development)</a:t>
            </a:r>
            <a:endParaRPr sz="2400">
              <a:solidFill>
                <a:srgbClr val="CACACA"/>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8"/>
          <p:cNvSpPr txBox="1"/>
          <p:nvPr/>
        </p:nvSpPr>
        <p:spPr>
          <a:xfrm>
            <a:off x="6844775" y="125"/>
            <a:ext cx="2299200" cy="4621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Joana Choumali</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(Ivory Coast)</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Great Expectations, Series Albahian</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c. 2019</a:t>
            </a:r>
            <a:endParaRPr i="1" sz="2400">
              <a:solidFill>
                <a:srgbClr val="B7B7B7"/>
              </a:solidFill>
              <a:latin typeface="Cabin"/>
              <a:ea typeface="Cabin"/>
              <a:cs typeface="Cabin"/>
              <a:sym typeface="Cabin"/>
            </a:endParaRPr>
          </a:p>
        </p:txBody>
      </p:sp>
      <p:pic>
        <p:nvPicPr>
          <p:cNvPr descr="Image from https://pbs.twimg.com/media/EId3LwEXUAENkIX.jpg" id="138" name="Google Shape;138;p28"/>
          <p:cNvPicPr preferRelativeResize="0"/>
          <p:nvPr/>
        </p:nvPicPr>
        <p:blipFill>
          <a:blip r:embed="rId3">
            <a:alphaModFix/>
          </a:blip>
          <a:stretch>
            <a:fillRect/>
          </a:stretch>
        </p:blipFill>
        <p:spPr>
          <a:xfrm>
            <a:off x="0" y="0"/>
            <a:ext cx="6844786" cy="6858000"/>
          </a:xfrm>
          <a:prstGeom prst="rect">
            <a:avLst/>
          </a:prstGeom>
          <a:noFill/>
          <a:ln>
            <a:noFill/>
          </a:ln>
        </p:spPr>
      </p:pic>
      <p:pic>
        <p:nvPicPr>
          <p:cNvPr id="139" name="Google Shape;139;p28"/>
          <p:cNvPicPr preferRelativeResize="0"/>
          <p:nvPr/>
        </p:nvPicPr>
        <p:blipFill>
          <a:blip r:embed="rId4">
            <a:alphaModFix/>
          </a:blip>
          <a:stretch>
            <a:fillRect/>
          </a:stretch>
        </p:blipFill>
        <p:spPr>
          <a:xfrm>
            <a:off x="6844800" y="4621525"/>
            <a:ext cx="2299200" cy="22992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56"/>
          <p:cNvPicPr preferRelativeResize="0"/>
          <p:nvPr/>
        </p:nvPicPr>
        <p:blipFill>
          <a:blip r:embed="rId3">
            <a:alphaModFix/>
          </a:blip>
          <a:stretch>
            <a:fillRect/>
          </a:stretch>
        </p:blipFill>
        <p:spPr>
          <a:xfrm>
            <a:off x="306325" y="114300"/>
            <a:ext cx="2432304" cy="3200400"/>
          </a:xfrm>
          <a:prstGeom prst="rect">
            <a:avLst/>
          </a:prstGeom>
          <a:noFill/>
          <a:ln>
            <a:noFill/>
          </a:ln>
        </p:spPr>
      </p:pic>
      <p:pic>
        <p:nvPicPr>
          <p:cNvPr id="324" name="Google Shape;324;p56"/>
          <p:cNvPicPr preferRelativeResize="0"/>
          <p:nvPr/>
        </p:nvPicPr>
        <p:blipFill>
          <a:blip r:embed="rId4">
            <a:alphaModFix/>
          </a:blip>
          <a:stretch>
            <a:fillRect/>
          </a:stretch>
        </p:blipFill>
        <p:spPr>
          <a:xfrm>
            <a:off x="3086100" y="614000"/>
            <a:ext cx="2971800" cy="2200990"/>
          </a:xfrm>
          <a:prstGeom prst="rect">
            <a:avLst/>
          </a:prstGeom>
          <a:noFill/>
          <a:ln>
            <a:noFill/>
          </a:ln>
        </p:spPr>
      </p:pic>
      <p:pic>
        <p:nvPicPr>
          <p:cNvPr id="325" name="Google Shape;325;p56"/>
          <p:cNvPicPr preferRelativeResize="0"/>
          <p:nvPr/>
        </p:nvPicPr>
        <p:blipFill>
          <a:blip r:embed="rId5">
            <a:alphaModFix/>
          </a:blip>
          <a:stretch>
            <a:fillRect/>
          </a:stretch>
        </p:blipFill>
        <p:spPr>
          <a:xfrm>
            <a:off x="6131050" y="590700"/>
            <a:ext cx="2971799" cy="2247579"/>
          </a:xfrm>
          <a:prstGeom prst="rect">
            <a:avLst/>
          </a:prstGeom>
          <a:noFill/>
          <a:ln>
            <a:noFill/>
          </a:ln>
        </p:spPr>
      </p:pic>
      <p:pic>
        <p:nvPicPr>
          <p:cNvPr id="326" name="Google Shape;326;p56"/>
          <p:cNvPicPr preferRelativeResize="0"/>
          <p:nvPr/>
        </p:nvPicPr>
        <p:blipFill>
          <a:blip r:embed="rId6">
            <a:alphaModFix/>
          </a:blip>
          <a:stretch>
            <a:fillRect/>
          </a:stretch>
        </p:blipFill>
        <p:spPr>
          <a:xfrm>
            <a:off x="36575" y="4123975"/>
            <a:ext cx="2971800" cy="2039045"/>
          </a:xfrm>
          <a:prstGeom prst="rect">
            <a:avLst/>
          </a:prstGeom>
          <a:noFill/>
          <a:ln>
            <a:noFill/>
          </a:ln>
        </p:spPr>
      </p:pic>
      <p:pic>
        <p:nvPicPr>
          <p:cNvPr id="327" name="Google Shape;327;p56"/>
          <p:cNvPicPr preferRelativeResize="0"/>
          <p:nvPr/>
        </p:nvPicPr>
        <p:blipFill>
          <a:blip r:embed="rId7">
            <a:alphaModFix/>
          </a:blip>
          <a:stretch>
            <a:fillRect/>
          </a:stretch>
        </p:blipFill>
        <p:spPr>
          <a:xfrm>
            <a:off x="3101725" y="4078700"/>
            <a:ext cx="2971800" cy="2129589"/>
          </a:xfrm>
          <a:prstGeom prst="rect">
            <a:avLst/>
          </a:prstGeom>
          <a:noFill/>
          <a:ln>
            <a:noFill/>
          </a:ln>
        </p:spPr>
      </p:pic>
      <p:pic>
        <p:nvPicPr>
          <p:cNvPr id="328" name="Google Shape;328;p56"/>
          <p:cNvPicPr preferRelativeResize="0"/>
          <p:nvPr/>
        </p:nvPicPr>
        <p:blipFill>
          <a:blip r:embed="rId8">
            <a:alphaModFix/>
          </a:blip>
          <a:stretch>
            <a:fillRect/>
          </a:stretch>
        </p:blipFill>
        <p:spPr>
          <a:xfrm>
            <a:off x="6203440" y="3543300"/>
            <a:ext cx="2827020" cy="3200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7"/>
          <p:cNvSpPr txBox="1"/>
          <p:nvPr>
            <p:ph type="title"/>
          </p:nvPr>
        </p:nvSpPr>
        <p:spPr>
          <a:xfrm>
            <a:off x="5181600" y="0"/>
            <a:ext cx="39627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Ana Mastnak</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2020</a:t>
            </a:r>
            <a:endParaRPr sz="2400">
              <a:solidFill>
                <a:srgbClr val="B7B7B7"/>
              </a:solidFill>
            </a:endParaRPr>
          </a:p>
        </p:txBody>
      </p:sp>
      <p:pic>
        <p:nvPicPr>
          <p:cNvPr id="334" name="Google Shape;334;p57"/>
          <p:cNvPicPr preferRelativeResize="0"/>
          <p:nvPr/>
        </p:nvPicPr>
        <p:blipFill>
          <a:blip r:embed="rId3">
            <a:alphaModFix/>
          </a:blip>
          <a:stretch>
            <a:fillRect/>
          </a:stretch>
        </p:blipFill>
        <p:spPr>
          <a:xfrm>
            <a:off x="0" y="0"/>
            <a:ext cx="5210175" cy="6858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8"/>
          <p:cNvSpPr txBox="1"/>
          <p:nvPr>
            <p:ph type="title"/>
          </p:nvPr>
        </p:nvSpPr>
        <p:spPr>
          <a:xfrm>
            <a:off x="150" y="6175800"/>
            <a:ext cx="84321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DJ Johnson, </a:t>
            </a:r>
            <a:r>
              <a:rPr lang="en">
                <a:solidFill>
                  <a:srgbClr val="B7B7B7"/>
                </a:solidFill>
              </a:rPr>
              <a:t>watercolour on paper, Fall 2020</a:t>
            </a:r>
            <a:endParaRPr sz="2400">
              <a:solidFill>
                <a:srgbClr val="B7B7B7"/>
              </a:solidFill>
            </a:endParaRPr>
          </a:p>
        </p:txBody>
      </p:sp>
      <p:pic>
        <p:nvPicPr>
          <p:cNvPr id="340" name="Google Shape;340;p58"/>
          <p:cNvPicPr preferRelativeResize="0"/>
          <p:nvPr/>
        </p:nvPicPr>
        <p:blipFill>
          <a:blip r:embed="rId3">
            <a:alphaModFix/>
          </a:blip>
          <a:stretch>
            <a:fillRect/>
          </a:stretch>
        </p:blipFill>
        <p:spPr>
          <a:xfrm>
            <a:off x="0" y="0"/>
            <a:ext cx="8432203" cy="6218750"/>
          </a:xfrm>
          <a:prstGeom prst="rect">
            <a:avLst/>
          </a:prstGeom>
          <a:noFill/>
          <a:ln>
            <a:noFill/>
          </a:ln>
        </p:spPr>
      </p:pic>
      <p:pic>
        <p:nvPicPr>
          <p:cNvPr id="341" name="Google Shape;341;p58"/>
          <p:cNvPicPr preferRelativeResize="0"/>
          <p:nvPr/>
        </p:nvPicPr>
        <p:blipFill>
          <a:blip r:embed="rId4">
            <a:alphaModFix/>
          </a:blip>
          <a:stretch>
            <a:fillRect/>
          </a:stretch>
        </p:blipFill>
        <p:spPr>
          <a:xfrm>
            <a:off x="7315200" y="5029200"/>
            <a:ext cx="1828800" cy="18288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9"/>
          <p:cNvSpPr txBox="1"/>
          <p:nvPr>
            <p:ph type="title"/>
          </p:nvPr>
        </p:nvSpPr>
        <p:spPr>
          <a:xfrm>
            <a:off x="150" y="6175800"/>
            <a:ext cx="81744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Jiwon Jang, </a:t>
            </a:r>
            <a:r>
              <a:rPr lang="en">
                <a:solidFill>
                  <a:srgbClr val="B7B7B7"/>
                </a:solidFill>
              </a:rPr>
              <a:t>watercolour on paper, Fall 2020</a:t>
            </a:r>
            <a:endParaRPr sz="2400">
              <a:solidFill>
                <a:srgbClr val="B7B7B7"/>
              </a:solidFill>
            </a:endParaRPr>
          </a:p>
        </p:txBody>
      </p:sp>
      <p:pic>
        <p:nvPicPr>
          <p:cNvPr id="347" name="Google Shape;347;p59"/>
          <p:cNvPicPr preferRelativeResize="0"/>
          <p:nvPr/>
        </p:nvPicPr>
        <p:blipFill>
          <a:blip r:embed="rId3">
            <a:alphaModFix/>
          </a:blip>
          <a:stretch>
            <a:fillRect/>
          </a:stretch>
        </p:blipFill>
        <p:spPr>
          <a:xfrm>
            <a:off x="0" y="0"/>
            <a:ext cx="8174358" cy="6175800"/>
          </a:xfrm>
          <a:prstGeom prst="rect">
            <a:avLst/>
          </a:prstGeom>
          <a:noFill/>
          <a:ln>
            <a:noFill/>
          </a:ln>
        </p:spPr>
      </p:pic>
      <p:pic>
        <p:nvPicPr>
          <p:cNvPr id="348" name="Google Shape;348;p59"/>
          <p:cNvPicPr preferRelativeResize="0"/>
          <p:nvPr/>
        </p:nvPicPr>
        <p:blipFill>
          <a:blip r:embed="rId4">
            <a:alphaModFix/>
          </a:blip>
          <a:stretch>
            <a:fillRect/>
          </a:stretch>
        </p:blipFill>
        <p:spPr>
          <a:xfrm>
            <a:off x="7315350" y="2514600"/>
            <a:ext cx="1828800" cy="1828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60"/>
          <p:cNvSpPr txBox="1"/>
          <p:nvPr>
            <p:ph type="title"/>
          </p:nvPr>
        </p:nvSpPr>
        <p:spPr>
          <a:xfrm>
            <a:off x="150" y="6175800"/>
            <a:ext cx="91440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Olivier Berube-MacInnis, </a:t>
            </a:r>
            <a:r>
              <a:rPr lang="en">
                <a:solidFill>
                  <a:srgbClr val="B7B7B7"/>
                </a:solidFill>
              </a:rPr>
              <a:t>watercolour on paper, Fall 2020</a:t>
            </a:r>
            <a:endParaRPr sz="2400">
              <a:solidFill>
                <a:srgbClr val="B7B7B7"/>
              </a:solidFill>
            </a:endParaRPr>
          </a:p>
        </p:txBody>
      </p:sp>
      <p:pic>
        <p:nvPicPr>
          <p:cNvPr id="354" name="Google Shape;354;p60"/>
          <p:cNvPicPr preferRelativeResize="0"/>
          <p:nvPr/>
        </p:nvPicPr>
        <p:blipFill>
          <a:blip r:embed="rId3">
            <a:alphaModFix/>
          </a:blip>
          <a:stretch>
            <a:fillRect/>
          </a:stretch>
        </p:blipFill>
        <p:spPr>
          <a:xfrm>
            <a:off x="0" y="0"/>
            <a:ext cx="9144000" cy="6248405"/>
          </a:xfrm>
          <a:prstGeom prst="rect">
            <a:avLst/>
          </a:prstGeom>
          <a:noFill/>
          <a:ln>
            <a:noFill/>
          </a:ln>
        </p:spPr>
      </p:pic>
      <p:pic>
        <p:nvPicPr>
          <p:cNvPr id="355" name="Google Shape;355;p60"/>
          <p:cNvPicPr preferRelativeResize="0"/>
          <p:nvPr/>
        </p:nvPicPr>
        <p:blipFill>
          <a:blip r:embed="rId4">
            <a:alphaModFix/>
          </a:blip>
          <a:stretch>
            <a:fillRect/>
          </a:stretch>
        </p:blipFill>
        <p:spPr>
          <a:xfrm>
            <a:off x="7315350" y="0"/>
            <a:ext cx="1828800" cy="18288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61"/>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Owen Nicholson, </a:t>
            </a:r>
            <a:r>
              <a:rPr lang="en">
                <a:solidFill>
                  <a:srgbClr val="B7B7B7"/>
                </a:solidFill>
              </a:rPr>
              <a:t>watercolour on paper, Fall 2020</a:t>
            </a:r>
            <a:endParaRPr sz="2400">
              <a:solidFill>
                <a:srgbClr val="B7B7B7"/>
              </a:solidFill>
            </a:endParaRPr>
          </a:p>
        </p:txBody>
      </p:sp>
      <p:pic>
        <p:nvPicPr>
          <p:cNvPr id="361" name="Google Shape;361;p61"/>
          <p:cNvPicPr preferRelativeResize="0"/>
          <p:nvPr/>
        </p:nvPicPr>
        <p:blipFill>
          <a:blip r:embed="rId3">
            <a:alphaModFix/>
          </a:blip>
          <a:stretch>
            <a:fillRect/>
          </a:stretch>
        </p:blipFill>
        <p:spPr>
          <a:xfrm>
            <a:off x="138" y="0"/>
            <a:ext cx="8642520" cy="6175801"/>
          </a:xfrm>
          <a:prstGeom prst="rect">
            <a:avLst/>
          </a:prstGeom>
          <a:noFill/>
          <a:ln>
            <a:noFill/>
          </a:ln>
        </p:spPr>
      </p:pic>
      <p:pic>
        <p:nvPicPr>
          <p:cNvPr id="362" name="Google Shape;362;p61"/>
          <p:cNvPicPr preferRelativeResize="0"/>
          <p:nvPr/>
        </p:nvPicPr>
        <p:blipFill>
          <a:blip r:embed="rId4">
            <a:alphaModFix/>
          </a:blip>
          <a:stretch>
            <a:fillRect/>
          </a:stretch>
        </p:blipFill>
        <p:spPr>
          <a:xfrm>
            <a:off x="7315200" y="5029200"/>
            <a:ext cx="1828800" cy="1828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62"/>
          <p:cNvSpPr txBox="1"/>
          <p:nvPr>
            <p:ph type="title"/>
          </p:nvPr>
        </p:nvSpPr>
        <p:spPr>
          <a:xfrm>
            <a:off x="6048375" y="0"/>
            <a:ext cx="3096000" cy="503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Oyku Gezen</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2020</a:t>
            </a:r>
            <a:endParaRPr sz="2400">
              <a:solidFill>
                <a:srgbClr val="B7B7B7"/>
              </a:solidFill>
            </a:endParaRPr>
          </a:p>
        </p:txBody>
      </p:sp>
      <p:pic>
        <p:nvPicPr>
          <p:cNvPr id="368" name="Google Shape;368;p62"/>
          <p:cNvPicPr preferRelativeResize="0"/>
          <p:nvPr/>
        </p:nvPicPr>
        <p:blipFill>
          <a:blip r:embed="rId3">
            <a:alphaModFix/>
          </a:blip>
          <a:stretch>
            <a:fillRect/>
          </a:stretch>
        </p:blipFill>
        <p:spPr>
          <a:xfrm>
            <a:off x="0" y="3900"/>
            <a:ext cx="6048375" cy="6858000"/>
          </a:xfrm>
          <a:prstGeom prst="rect">
            <a:avLst/>
          </a:prstGeom>
          <a:noFill/>
          <a:ln>
            <a:noFill/>
          </a:ln>
        </p:spPr>
      </p:pic>
      <p:pic>
        <p:nvPicPr>
          <p:cNvPr id="369" name="Google Shape;369;p62"/>
          <p:cNvPicPr preferRelativeResize="0"/>
          <p:nvPr/>
        </p:nvPicPr>
        <p:blipFill>
          <a:blip r:embed="rId4">
            <a:alphaModFix/>
          </a:blip>
          <a:stretch>
            <a:fillRect/>
          </a:stretch>
        </p:blipFill>
        <p:spPr>
          <a:xfrm>
            <a:off x="6681975" y="5033100"/>
            <a:ext cx="1828800" cy="18288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63"/>
          <p:cNvPicPr preferRelativeResize="0"/>
          <p:nvPr/>
        </p:nvPicPr>
        <p:blipFill>
          <a:blip r:embed="rId3">
            <a:alphaModFix/>
          </a:blip>
          <a:stretch>
            <a:fillRect/>
          </a:stretch>
        </p:blipFill>
        <p:spPr>
          <a:xfrm>
            <a:off x="306325" y="114300"/>
            <a:ext cx="2432304" cy="3200400"/>
          </a:xfrm>
          <a:prstGeom prst="rect">
            <a:avLst/>
          </a:prstGeom>
          <a:noFill/>
          <a:ln>
            <a:noFill/>
          </a:ln>
        </p:spPr>
      </p:pic>
      <p:pic>
        <p:nvPicPr>
          <p:cNvPr id="375" name="Google Shape;375;p63"/>
          <p:cNvPicPr preferRelativeResize="0"/>
          <p:nvPr/>
        </p:nvPicPr>
        <p:blipFill>
          <a:blip r:embed="rId4">
            <a:alphaModFix/>
          </a:blip>
          <a:stretch>
            <a:fillRect/>
          </a:stretch>
        </p:blipFill>
        <p:spPr>
          <a:xfrm>
            <a:off x="3086100" y="614000"/>
            <a:ext cx="2971800" cy="2200990"/>
          </a:xfrm>
          <a:prstGeom prst="rect">
            <a:avLst/>
          </a:prstGeom>
          <a:noFill/>
          <a:ln>
            <a:noFill/>
          </a:ln>
        </p:spPr>
      </p:pic>
      <p:pic>
        <p:nvPicPr>
          <p:cNvPr id="376" name="Google Shape;376;p63"/>
          <p:cNvPicPr preferRelativeResize="0"/>
          <p:nvPr/>
        </p:nvPicPr>
        <p:blipFill>
          <a:blip r:embed="rId5">
            <a:alphaModFix/>
          </a:blip>
          <a:stretch>
            <a:fillRect/>
          </a:stretch>
        </p:blipFill>
        <p:spPr>
          <a:xfrm>
            <a:off x="6131050" y="590700"/>
            <a:ext cx="2971799" cy="2247579"/>
          </a:xfrm>
          <a:prstGeom prst="rect">
            <a:avLst/>
          </a:prstGeom>
          <a:noFill/>
          <a:ln>
            <a:noFill/>
          </a:ln>
        </p:spPr>
      </p:pic>
      <p:pic>
        <p:nvPicPr>
          <p:cNvPr id="377" name="Google Shape;377;p63"/>
          <p:cNvPicPr preferRelativeResize="0"/>
          <p:nvPr/>
        </p:nvPicPr>
        <p:blipFill>
          <a:blip r:embed="rId6">
            <a:alphaModFix/>
          </a:blip>
          <a:stretch>
            <a:fillRect/>
          </a:stretch>
        </p:blipFill>
        <p:spPr>
          <a:xfrm>
            <a:off x="36575" y="4123975"/>
            <a:ext cx="2971800" cy="2039045"/>
          </a:xfrm>
          <a:prstGeom prst="rect">
            <a:avLst/>
          </a:prstGeom>
          <a:noFill/>
          <a:ln>
            <a:noFill/>
          </a:ln>
        </p:spPr>
      </p:pic>
      <p:pic>
        <p:nvPicPr>
          <p:cNvPr id="378" name="Google Shape;378;p63"/>
          <p:cNvPicPr preferRelativeResize="0"/>
          <p:nvPr/>
        </p:nvPicPr>
        <p:blipFill>
          <a:blip r:embed="rId7">
            <a:alphaModFix/>
          </a:blip>
          <a:stretch>
            <a:fillRect/>
          </a:stretch>
        </p:blipFill>
        <p:spPr>
          <a:xfrm>
            <a:off x="3101725" y="4078700"/>
            <a:ext cx="2971800" cy="2129589"/>
          </a:xfrm>
          <a:prstGeom prst="rect">
            <a:avLst/>
          </a:prstGeom>
          <a:noFill/>
          <a:ln>
            <a:noFill/>
          </a:ln>
        </p:spPr>
      </p:pic>
      <p:pic>
        <p:nvPicPr>
          <p:cNvPr id="379" name="Google Shape;379;p63"/>
          <p:cNvPicPr preferRelativeResize="0"/>
          <p:nvPr/>
        </p:nvPicPr>
        <p:blipFill>
          <a:blip r:embed="rId8">
            <a:alphaModFix/>
          </a:blip>
          <a:stretch>
            <a:fillRect/>
          </a:stretch>
        </p:blipFill>
        <p:spPr>
          <a:xfrm>
            <a:off x="6203440" y="3543300"/>
            <a:ext cx="2827020" cy="32004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9"/>
          <p:cNvSpPr txBox="1"/>
          <p:nvPr/>
        </p:nvSpPr>
        <p:spPr>
          <a:xfrm>
            <a:off x="5224175" y="125"/>
            <a:ext cx="3919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Ida Rentoul Outhwaite</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(Australia)</a:t>
            </a:r>
            <a:endParaRPr i="1" sz="2400">
              <a:solidFill>
                <a:srgbClr val="B7B7B7"/>
              </a:solidFill>
              <a:latin typeface="Cabin"/>
              <a:ea typeface="Cabin"/>
              <a:cs typeface="Cabin"/>
              <a:sym typeface="Cabin"/>
            </a:endParaRPr>
          </a:p>
        </p:txBody>
      </p:sp>
      <p:pic>
        <p:nvPicPr>
          <p:cNvPr id="145" name="Google Shape;145;p29"/>
          <p:cNvPicPr preferRelativeResize="0"/>
          <p:nvPr/>
        </p:nvPicPr>
        <p:blipFill>
          <a:blip r:embed="rId3">
            <a:alphaModFix/>
          </a:blip>
          <a:stretch>
            <a:fillRect/>
          </a:stretch>
        </p:blipFill>
        <p:spPr>
          <a:xfrm>
            <a:off x="0" y="0"/>
            <a:ext cx="5224183" cy="685800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65"/>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1</a:t>
            </a:r>
            <a:r>
              <a:rPr lang="en" sz="1700">
                <a:solidFill>
                  <a:srgbClr val="CCCCCC"/>
                </a:solidFill>
                <a:latin typeface="Open Sans"/>
                <a:ea typeface="Open Sans"/>
                <a:cs typeface="Open Sans"/>
                <a:sym typeface="Open Sans"/>
              </a:rPr>
              <a:t>. Learn how to </a:t>
            </a:r>
            <a:r>
              <a:rPr b="1" lang="en"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389" name="Google Shape;389;p65"/>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2</a:t>
            </a:r>
            <a:r>
              <a:rPr lang="en" sz="1700">
                <a:solidFill>
                  <a:srgbClr val="CCCCCC"/>
                </a:solidFill>
                <a:latin typeface="Open Sans"/>
                <a:ea typeface="Open Sans"/>
                <a:cs typeface="Open Sans"/>
                <a:sym typeface="Open Sans"/>
              </a:rPr>
              <a:t>. Practice </a:t>
            </a:r>
            <a:r>
              <a:rPr b="1" lang="en" sz="1700">
                <a:solidFill>
                  <a:srgbClr val="CCCCCC"/>
                </a:solidFill>
                <a:latin typeface="Open Sans"/>
                <a:ea typeface="Open Sans"/>
                <a:cs typeface="Open Sans"/>
                <a:sym typeface="Open Sans"/>
              </a:rPr>
              <a:t>basic </a:t>
            </a:r>
            <a:r>
              <a:rPr lang="en" sz="1700">
                <a:solidFill>
                  <a:srgbClr val="CCCCCC"/>
                </a:solidFill>
                <a:latin typeface="Open Sans"/>
                <a:ea typeface="Open Sans"/>
                <a:cs typeface="Open Sans"/>
                <a:sym typeface="Open Sans"/>
              </a:rPr>
              <a:t>watercolour </a:t>
            </a:r>
            <a:r>
              <a:rPr b="1" lang="en" sz="1700">
                <a:solidFill>
                  <a:srgbClr val="FFFFFF"/>
                </a:solidFill>
                <a:latin typeface="Open Sans"/>
                <a:ea typeface="Open Sans"/>
                <a:cs typeface="Open Sans"/>
                <a:sym typeface="Open Sans"/>
              </a:rPr>
              <a:t>techniques</a:t>
            </a:r>
            <a:endParaRPr b="1" sz="1700">
              <a:solidFill>
                <a:srgbClr val="CCCCCC"/>
              </a:solidFill>
            </a:endParaRPr>
          </a:p>
        </p:txBody>
      </p:sp>
      <p:sp>
        <p:nvSpPr>
          <p:cNvPr id="390" name="Google Shape;390;p65"/>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3</a:t>
            </a:r>
            <a:r>
              <a:rPr lang="en" sz="1700">
                <a:solidFill>
                  <a:srgbClr val="CCCCCC"/>
                </a:solidFill>
                <a:latin typeface="Open Sans"/>
                <a:ea typeface="Open Sans"/>
                <a:cs typeface="Open Sans"/>
                <a:sym typeface="Open Sans"/>
              </a:rPr>
              <a:t>. </a:t>
            </a:r>
            <a:r>
              <a:rPr i="1" lang="en" sz="1700">
                <a:solidFill>
                  <a:srgbClr val="CCCCCC"/>
                </a:solidFill>
                <a:latin typeface="Open Sans"/>
                <a:ea typeface="Open Sans"/>
                <a:cs typeface="Open Sans"/>
                <a:sym typeface="Open Sans"/>
              </a:rPr>
              <a:t>Optionally, </a:t>
            </a:r>
            <a:r>
              <a:rPr lang="en" sz="1700">
                <a:solidFill>
                  <a:srgbClr val="CCCCCC"/>
                </a:solidFill>
                <a:latin typeface="Open Sans"/>
                <a:ea typeface="Open Sans"/>
                <a:cs typeface="Open Sans"/>
                <a:sym typeface="Open Sans"/>
              </a:rPr>
              <a:t>learn how to abstractly </a:t>
            </a:r>
            <a:r>
              <a:rPr b="1" lang="en"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391" name="Google Shape;391;p65"/>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4</a:t>
            </a:r>
            <a:r>
              <a:rPr lang="en" sz="1700">
                <a:solidFill>
                  <a:srgbClr val="CCCCCC"/>
                </a:solidFill>
                <a:latin typeface="Open Sans"/>
                <a:ea typeface="Open Sans"/>
                <a:cs typeface="Open Sans"/>
                <a:sym typeface="Open Sans"/>
              </a:rPr>
              <a:t>. Practice painting in </a:t>
            </a:r>
            <a:r>
              <a:rPr b="1" lang="en"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392" name="Google Shape;392;p65"/>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700">
                <a:solidFill>
                  <a:srgbClr val="CCCCCC"/>
                </a:solidFill>
                <a:latin typeface="Open Sans"/>
                <a:ea typeface="Open Sans"/>
                <a:cs typeface="Open Sans"/>
                <a:sym typeface="Open Sans"/>
              </a:rPr>
              <a:t>Step</a:t>
            </a:r>
            <a:r>
              <a:rPr b="1" lang="en" sz="1700">
                <a:solidFill>
                  <a:srgbClr val="FFFFFF"/>
                </a:solidFill>
                <a:latin typeface="Open Sans"/>
                <a:ea typeface="Open Sans"/>
                <a:cs typeface="Open Sans"/>
                <a:sym typeface="Open Sans"/>
              </a:rPr>
              <a:t> 5</a:t>
            </a:r>
            <a:r>
              <a:rPr lang="en" sz="1700">
                <a:solidFill>
                  <a:srgbClr val="CCCCCC"/>
                </a:solidFill>
                <a:latin typeface="Open Sans"/>
                <a:ea typeface="Open Sans"/>
                <a:cs typeface="Open Sans"/>
                <a:sym typeface="Open Sans"/>
              </a:rPr>
              <a:t>. Practice </a:t>
            </a:r>
            <a:r>
              <a:rPr b="1" lang="en"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393" name="Google Shape;393;p65"/>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6. </a:t>
            </a:r>
            <a:r>
              <a:rPr b="1" lang="en" sz="1700">
                <a:solidFill>
                  <a:srgbClr val="FFFFFF"/>
                </a:solidFill>
                <a:latin typeface="Open Sans"/>
                <a:ea typeface="Open Sans"/>
                <a:cs typeface="Open Sans"/>
                <a:sym typeface="Open Sans"/>
              </a:rPr>
              <a:t>Develop an idea</a:t>
            </a:r>
            <a:r>
              <a:rPr b="1" lang="en" sz="1700">
                <a:solidFill>
                  <a:srgbClr val="CCCCCC"/>
                </a:solidFill>
                <a:latin typeface="Open Sans"/>
                <a:ea typeface="Open Sans"/>
                <a:cs typeface="Open Sans"/>
                <a:sym typeface="Open Sans"/>
              </a:rPr>
              <a:t> </a:t>
            </a:r>
            <a:r>
              <a:rPr lang="en"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394" name="Google Shape;394;p65"/>
          <p:cNvGrpSpPr/>
          <p:nvPr/>
        </p:nvGrpSpPr>
        <p:grpSpPr>
          <a:xfrm>
            <a:off x="1269317" y="-43"/>
            <a:ext cx="2783518" cy="6857880"/>
            <a:chOff x="451275" y="2481375"/>
            <a:chExt cx="2832233" cy="6977900"/>
          </a:xfrm>
        </p:grpSpPr>
        <p:pic>
          <p:nvPicPr>
            <p:cNvPr id="395" name="Google Shape;395;p65"/>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396" name="Google Shape;396;p65"/>
            <p:cNvGrpSpPr/>
            <p:nvPr/>
          </p:nvGrpSpPr>
          <p:grpSpPr>
            <a:xfrm>
              <a:off x="452025" y="4541011"/>
              <a:ext cx="1410154" cy="914404"/>
              <a:chOff x="152400" y="4815604"/>
              <a:chExt cx="1410154" cy="914404"/>
            </a:xfrm>
          </p:grpSpPr>
          <p:pic>
            <p:nvPicPr>
              <p:cNvPr id="397" name="Google Shape;397;p65"/>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398" name="Google Shape;398;p65"/>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399" name="Google Shape;399;p65"/>
            <p:cNvGrpSpPr/>
            <p:nvPr/>
          </p:nvGrpSpPr>
          <p:grpSpPr>
            <a:xfrm>
              <a:off x="451275" y="5570831"/>
              <a:ext cx="1411657" cy="914412"/>
              <a:chOff x="152400" y="7374338"/>
              <a:chExt cx="1411657" cy="914412"/>
            </a:xfrm>
          </p:grpSpPr>
          <p:pic>
            <p:nvPicPr>
              <p:cNvPr id="400" name="Google Shape;400;p65"/>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401" name="Google Shape;401;p65"/>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402" name="Google Shape;402;p65"/>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403" name="Google Shape;403;p65"/>
            <p:cNvGrpSpPr/>
            <p:nvPr/>
          </p:nvGrpSpPr>
          <p:grpSpPr>
            <a:xfrm>
              <a:off x="457200" y="6600659"/>
              <a:ext cx="2826308" cy="914401"/>
              <a:chOff x="-2896000" y="2327850"/>
              <a:chExt cx="2826308" cy="914401"/>
            </a:xfrm>
          </p:grpSpPr>
          <p:pic>
            <p:nvPicPr>
              <p:cNvPr id="404" name="Google Shape;404;p65"/>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405" name="Google Shape;405;p65"/>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406" name="Google Shape;406;p65"/>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407" name="Google Shape;407;p65"/>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408" name="Google Shape;408;p65"/>
            <p:cNvGrpSpPr/>
            <p:nvPr/>
          </p:nvGrpSpPr>
          <p:grpSpPr>
            <a:xfrm>
              <a:off x="457200" y="7630475"/>
              <a:ext cx="2109582" cy="1828800"/>
              <a:chOff x="-2348800" y="3433850"/>
              <a:chExt cx="2109582" cy="1828800"/>
            </a:xfrm>
          </p:grpSpPr>
          <p:pic>
            <p:nvPicPr>
              <p:cNvPr id="409" name="Google Shape;409;p65"/>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410" name="Google Shape;410;p65"/>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411" name="Google Shape;411;p65"/>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412" name="Google Shape;412;p65"/>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413" name="Google Shape;413;p65"/>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414" name="Google Shape;414;p65"/>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415" name="Google Shape;415;p65"/>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416" name="Google Shape;416;p65"/>
          <p:cNvCxnSpPr/>
          <p:nvPr/>
        </p:nvCxnSpPr>
        <p:spPr>
          <a:xfrm>
            <a:off x="212200" y="5050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417" name="Google Shape;417;p65"/>
          <p:cNvSpPr txBox="1"/>
          <p:nvPr/>
        </p:nvSpPr>
        <p:spPr>
          <a:xfrm>
            <a:off x="-1427075" y="36945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67"/>
          <p:cNvSpPr txBox="1"/>
          <p:nvPr/>
        </p:nvSpPr>
        <p:spPr>
          <a:xfrm>
            <a:off x="0" y="6858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What colour is the sky? 😏</a:t>
            </a:r>
            <a:endParaRPr>
              <a:solidFill>
                <a:srgbClr val="B7B7B7"/>
              </a:solidFill>
              <a:latin typeface="Average"/>
              <a:ea typeface="Average"/>
              <a:cs typeface="Average"/>
              <a:sym typeface="Average"/>
            </a:endParaRPr>
          </a:p>
        </p:txBody>
      </p:sp>
      <p:sp>
        <p:nvSpPr>
          <p:cNvPr descr="Column 1" id="427" name="Google Shape;427;p67"/>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AAAAAA"/>
                </a:solidFill>
                <a:latin typeface="Average"/>
                <a:ea typeface="Average"/>
                <a:cs typeface="Average"/>
                <a:sym typeface="Average"/>
              </a:rPr>
              <a:t>ሰማዩ ምን አይነት ቀለም ነው?</a:t>
            </a:r>
            <a:endParaRPr sz="2400">
              <a:solidFill>
                <a:srgbClr val="AAAAAA"/>
              </a:solidFill>
              <a:latin typeface="Average"/>
              <a:ea typeface="Average"/>
              <a:cs typeface="Average"/>
              <a:sym typeface="Average"/>
            </a:endParaRPr>
          </a:p>
          <a:p>
            <a:pPr indent="0" lvl="0" marL="0" rtl="1" algn="ctr">
              <a:spcBef>
                <a:spcPts val="0"/>
              </a:spcBef>
              <a:spcAft>
                <a:spcPts val="0"/>
              </a:spcAft>
              <a:buNone/>
            </a:pPr>
            <a:r>
              <a:rPr lang="en" sz="2400">
                <a:solidFill>
                  <a:srgbClr val="AAAAAA"/>
                </a:solidFill>
                <a:latin typeface="Average"/>
                <a:ea typeface="Average"/>
                <a:cs typeface="Average"/>
                <a:sym typeface="Average"/>
              </a:rPr>
              <a:t>ما هو لون السماء؟</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De quin color és el cel?</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天空是什么颜色的？</a:t>
            </a:r>
            <a:endParaRPr sz="2400">
              <a:solidFill>
                <a:srgbClr val="AAAAAA"/>
              </a:solidFill>
              <a:latin typeface="Average"/>
              <a:ea typeface="Average"/>
              <a:cs typeface="Average"/>
              <a:sym typeface="Average"/>
            </a:endParaRPr>
          </a:p>
          <a:p>
            <a:pPr indent="0" lvl="0" marL="0" rtl="1" algn="ctr">
              <a:spcBef>
                <a:spcPts val="0"/>
              </a:spcBef>
              <a:spcAft>
                <a:spcPts val="0"/>
              </a:spcAft>
              <a:buNone/>
            </a:pPr>
            <a:r>
              <a:rPr lang="en" sz="2400">
                <a:solidFill>
                  <a:srgbClr val="AAAAAA"/>
                </a:solidFill>
                <a:latin typeface="Average"/>
                <a:ea typeface="Average"/>
                <a:cs typeface="Average"/>
                <a:sym typeface="Average"/>
              </a:rPr>
              <a:t>آسمان چه رنگی است؟</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आसमान का रंग क्या है?</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空は何色ですか？</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하늘은 무슨 색인가요?</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Rengê ezman çi ye?</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Qual é a cor do céu?</a:t>
            </a:r>
            <a:endParaRPr sz="4900">
              <a:solidFill>
                <a:srgbClr val="AAAAAA"/>
              </a:solidFill>
              <a:latin typeface="Average"/>
              <a:ea typeface="Average"/>
              <a:cs typeface="Average"/>
              <a:sym typeface="Average"/>
            </a:endParaRPr>
          </a:p>
        </p:txBody>
      </p:sp>
      <p:sp>
        <p:nvSpPr>
          <p:cNvPr descr="Column 2" id="428" name="Google Shape;428;p67"/>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AAAAAA"/>
                </a:solidFill>
                <a:latin typeface="Average"/>
                <a:ea typeface="Average"/>
                <a:cs typeface="Average"/>
                <a:sym typeface="Average"/>
              </a:rPr>
              <a:t>ਅਸਮਾਨ ਦਾ ਰੰਗ ਕਿਹੜਾ ਹੈ?</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Какого цвета небо?</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cirku waa maxay midabka?</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¿De qué color es el cielo?</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Anga ni rangi gani?</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Anong kulay ng langit?</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Gökyüzünün rengi nedir?</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Якого кольору небо?</a:t>
            </a:r>
            <a:endParaRPr sz="2400">
              <a:solidFill>
                <a:srgbClr val="AAAAAA"/>
              </a:solidFill>
              <a:latin typeface="Average"/>
              <a:ea typeface="Average"/>
              <a:cs typeface="Average"/>
              <a:sym typeface="Average"/>
            </a:endParaRPr>
          </a:p>
          <a:p>
            <a:pPr indent="0" lvl="0" marL="0" rtl="0" algn="ctr">
              <a:spcBef>
                <a:spcPts val="0"/>
              </a:spcBef>
              <a:spcAft>
                <a:spcPts val="0"/>
              </a:spcAft>
              <a:buNone/>
            </a:pPr>
            <a:r>
              <a:rPr lang="en" sz="2400">
                <a:solidFill>
                  <a:srgbClr val="AAAAAA"/>
                </a:solidFill>
                <a:latin typeface="Average"/>
                <a:ea typeface="Average"/>
                <a:cs typeface="Average"/>
                <a:sym typeface="Average"/>
              </a:rPr>
              <a:t>Bầu trời có màu gì?</a:t>
            </a:r>
            <a:endParaRPr sz="5500">
              <a:solidFill>
                <a:srgbClr val="AAAAAA"/>
              </a:solidFill>
              <a:latin typeface="Average"/>
              <a:ea typeface="Average"/>
              <a:cs typeface="Average"/>
              <a:sym typeface="Averag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8"/>
          <p:cNvSpPr txBox="1"/>
          <p:nvPr/>
        </p:nvSpPr>
        <p:spPr>
          <a:xfrm>
            <a:off x="468450" y="0"/>
            <a:ext cx="8207100" cy="61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What colour is this?</a:t>
            </a:r>
            <a:endParaRPr sz="3600">
              <a:solidFill>
                <a:srgbClr val="B7B7B7"/>
              </a:solidFill>
              <a:latin typeface="Average"/>
              <a:ea typeface="Average"/>
              <a:cs typeface="Average"/>
              <a:sym typeface="Average"/>
            </a:endParaRPr>
          </a:p>
        </p:txBody>
      </p:sp>
      <p:sp>
        <p:nvSpPr>
          <p:cNvPr id="434" name="Google Shape;434;p68"/>
          <p:cNvSpPr/>
          <p:nvPr/>
        </p:nvSpPr>
        <p:spPr>
          <a:xfrm>
            <a:off x="468450" y="2559300"/>
            <a:ext cx="8207100" cy="4298700"/>
          </a:xfrm>
          <a:prstGeom prst="rect">
            <a:avLst/>
          </a:prstGeom>
          <a:solidFill>
            <a:srgbClr val="00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Column 1" id="435" name="Google Shape;435;p68"/>
          <p:cNvSpPr txBox="1"/>
          <p:nvPr/>
        </p:nvSpPr>
        <p:spPr>
          <a:xfrm>
            <a:off x="0" y="776100"/>
            <a:ext cx="3026700" cy="155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ይህ ምን አይነት ቀለም ነው?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ما هو هذا اللون؟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De quin color és aquest?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这是什么颜色？</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این چه رنگیه؟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यह क्या रंग है?</a:t>
            </a:r>
            <a:endParaRPr sz="2300">
              <a:solidFill>
                <a:srgbClr val="AAAAAA"/>
              </a:solidFill>
              <a:latin typeface="Average"/>
              <a:ea typeface="Average"/>
              <a:cs typeface="Average"/>
              <a:sym typeface="Average"/>
            </a:endParaRPr>
          </a:p>
        </p:txBody>
      </p:sp>
      <p:sp>
        <p:nvSpPr>
          <p:cNvPr descr="Column 2" id="436" name="Google Shape;436;p68"/>
          <p:cNvSpPr txBox="1"/>
          <p:nvPr/>
        </p:nvSpPr>
        <p:spPr>
          <a:xfrm>
            <a:off x="3026838" y="776100"/>
            <a:ext cx="3026700" cy="155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これは何色ですか？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이건 무슨 색이에요?</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Ev çi reng 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Que cor é essa?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ਇਹ ਕਿਹੜਾ ਰੰਗ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Какого это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Midabkee kani yahay?</a:t>
            </a:r>
            <a:endParaRPr sz="2300">
              <a:solidFill>
                <a:srgbClr val="AAAAAA"/>
              </a:solidFill>
              <a:latin typeface="Average"/>
              <a:ea typeface="Average"/>
              <a:cs typeface="Average"/>
              <a:sym typeface="Average"/>
            </a:endParaRPr>
          </a:p>
        </p:txBody>
      </p:sp>
      <p:sp>
        <p:nvSpPr>
          <p:cNvPr descr="Column 3" id="437" name="Google Shape;437;p68"/>
          <p:cNvSpPr txBox="1"/>
          <p:nvPr/>
        </p:nvSpPr>
        <p:spPr>
          <a:xfrm>
            <a:off x="6117288" y="776100"/>
            <a:ext cx="3026700" cy="155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¿Que color es este?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Hii ni rangi gani?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Anong kulay ito?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Bu ne renk?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Якого це кольору?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Đây là màu gì?</a:t>
            </a:r>
            <a:endParaRPr sz="2600">
              <a:solidFill>
                <a:srgbClr val="AAAAA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9"/>
          <p:cNvSpPr/>
          <p:nvPr/>
        </p:nvSpPr>
        <p:spPr>
          <a:xfrm>
            <a:off x="0" y="0"/>
            <a:ext cx="4563000" cy="4576800"/>
          </a:xfrm>
          <a:prstGeom prst="rect">
            <a:avLst/>
          </a:prstGeom>
          <a:solidFill>
            <a:srgbClr val="00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43" name="Google Shape;443;p69"/>
          <p:cNvSpPr txBox="1"/>
          <p:nvPr/>
        </p:nvSpPr>
        <p:spPr>
          <a:xfrm>
            <a:off x="0" y="0"/>
            <a:ext cx="4563000" cy="4576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700">
                <a:latin typeface="Oswald"/>
                <a:ea typeface="Oswald"/>
                <a:cs typeface="Oswald"/>
                <a:sym typeface="Oswald"/>
              </a:rPr>
              <a:t>This is </a:t>
            </a:r>
            <a:r>
              <a:rPr b="1" lang="en" sz="5700">
                <a:latin typeface="Oswald"/>
                <a:ea typeface="Oswald"/>
                <a:cs typeface="Oswald"/>
                <a:sym typeface="Oswald"/>
              </a:rPr>
              <a:t>cyan</a:t>
            </a:r>
            <a:endParaRPr sz="5700">
              <a:latin typeface="Oswald"/>
              <a:ea typeface="Oswald"/>
              <a:cs typeface="Oswald"/>
              <a:sym typeface="Oswald"/>
            </a:endParaRPr>
          </a:p>
          <a:p>
            <a:pPr indent="0" lvl="0" marL="0" rtl="0" algn="ctr">
              <a:spcBef>
                <a:spcPts val="0"/>
              </a:spcBef>
              <a:spcAft>
                <a:spcPts val="0"/>
              </a:spcAft>
              <a:buNone/>
            </a:pPr>
            <a:r>
              <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ይህ ሳያን ነው።</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هذا هو السماوي</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Això és cian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这是青色</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این فیروزه‌ای است.</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यह सियान है</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これはシアンです</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이건 청록색이에요</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Ev sîyan e</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Isto é ciano</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ਇਹ ਸਿਆਹ ਹੈ।</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Это голубой</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Tani waa cyan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Esto es cian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Hii ni cyan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Ito ay cyan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Bu camgöbeği</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Це блакитний колір</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Đây là màu lục lam</a:t>
            </a:r>
            <a:endParaRPr sz="1100">
              <a:latin typeface="Average"/>
              <a:ea typeface="Average"/>
              <a:cs typeface="Average"/>
              <a:sym typeface="Average"/>
            </a:endParaRPr>
          </a:p>
          <a:p>
            <a:pPr indent="0" lvl="0" marL="0" rtl="0" algn="ctr">
              <a:spcBef>
                <a:spcPts val="0"/>
              </a:spcBef>
              <a:spcAft>
                <a:spcPts val="0"/>
              </a:spcAft>
              <a:buNone/>
            </a:pPr>
            <a:r>
              <a:t/>
            </a:r>
            <a:endParaRPr sz="1100">
              <a:latin typeface="Average"/>
              <a:ea typeface="Average"/>
              <a:cs typeface="Average"/>
              <a:sym typeface="Average"/>
            </a:endParaRPr>
          </a:p>
        </p:txBody>
      </p:sp>
      <p:sp>
        <p:nvSpPr>
          <p:cNvPr id="444" name="Google Shape;444;p69"/>
          <p:cNvSpPr/>
          <p:nvPr/>
        </p:nvSpPr>
        <p:spPr>
          <a:xfrm>
            <a:off x="4563000" y="0"/>
            <a:ext cx="4563000" cy="4576800"/>
          </a:xfrm>
          <a:prstGeom prst="rect">
            <a:avLst/>
          </a:prstGeom>
          <a:solidFill>
            <a:srgbClr val="00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itle" id="445" name="Google Shape;445;p69"/>
          <p:cNvSpPr txBox="1"/>
          <p:nvPr/>
        </p:nvSpPr>
        <p:spPr>
          <a:xfrm>
            <a:off x="4563000" y="0"/>
            <a:ext cx="4563000" cy="4576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600">
                <a:solidFill>
                  <a:srgbClr val="FFFFFF"/>
                </a:solidFill>
                <a:latin typeface="Oswald"/>
                <a:ea typeface="Oswald"/>
                <a:cs typeface="Oswald"/>
                <a:sym typeface="Oswald"/>
              </a:rPr>
              <a:t>And this is </a:t>
            </a:r>
            <a:r>
              <a:rPr b="1" lang="en" sz="5600">
                <a:solidFill>
                  <a:srgbClr val="FFFFFF"/>
                </a:solidFill>
                <a:latin typeface="Oswald"/>
                <a:ea typeface="Oswald"/>
                <a:cs typeface="Oswald"/>
                <a:sym typeface="Oswald"/>
              </a:rPr>
              <a:t>blue</a:t>
            </a:r>
            <a:endParaRPr sz="5600">
              <a:solidFill>
                <a:srgbClr val="FFFFFF"/>
              </a:solidFill>
              <a:latin typeface="Oswald"/>
              <a:ea typeface="Oswald"/>
              <a:cs typeface="Oswald"/>
              <a:sym typeface="Oswald"/>
            </a:endParaRPr>
          </a:p>
          <a:p>
            <a:pPr indent="0" lvl="0" marL="0" rtl="0" algn="ctr">
              <a:spcBef>
                <a:spcPts val="0"/>
              </a:spcBef>
              <a:spcAft>
                <a:spcPts val="0"/>
              </a:spcAft>
              <a:buNone/>
            </a:pPr>
            <a:r>
              <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እና ይህ ሰማያዊ ነው</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وهذا هو اللون الأزرق</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I això és blau</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这是蓝色的</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و این آبی است</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और यह नीला 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そしてこれは青です</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그리고 이건 파란색이에요</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Û ev şîn e</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E isso é azul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ਅਤੇ ਇਹ ਨੀਲਾ 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А это синий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Tanina waa buluug</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Y esto es azul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Na hii ni bluu</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At ito ay asul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Ve bu mavi</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А це блакитне</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Và đây là màu xanh</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t/>
            </a:r>
            <a:endParaRPr sz="1100">
              <a:solidFill>
                <a:srgbClr val="FFFFFF"/>
              </a:solidFill>
              <a:latin typeface="Average"/>
              <a:ea typeface="Average"/>
              <a:cs typeface="Average"/>
              <a:sym typeface="Average"/>
            </a:endParaRPr>
          </a:p>
        </p:txBody>
      </p:sp>
      <p:sp>
        <p:nvSpPr>
          <p:cNvPr id="446" name="Google Shape;446;p69"/>
          <p:cNvSpPr/>
          <p:nvPr/>
        </p:nvSpPr>
        <p:spPr>
          <a:xfrm>
            <a:off x="0" y="4576800"/>
            <a:ext cx="4563000" cy="2281200"/>
          </a:xfrm>
          <a:prstGeom prst="rect">
            <a:avLst/>
          </a:prstGeom>
          <a:solidFill>
            <a:srgbClr val="9C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47" name="Google Shape;447;p69"/>
          <p:cNvSpPr txBox="1"/>
          <p:nvPr/>
        </p:nvSpPr>
        <p:spPr>
          <a:xfrm>
            <a:off x="0" y="4576800"/>
            <a:ext cx="4563000" cy="228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latin typeface="Oswald"/>
                <a:ea typeface="Oswald"/>
                <a:cs typeface="Oswald"/>
                <a:sym typeface="Oswald"/>
              </a:rPr>
              <a:t>This is </a:t>
            </a:r>
            <a:r>
              <a:rPr b="1" lang="en" sz="6000">
                <a:latin typeface="Oswald"/>
                <a:ea typeface="Oswald"/>
                <a:cs typeface="Oswald"/>
                <a:sym typeface="Oswald"/>
              </a:rPr>
              <a:t>light cyan</a:t>
            </a:r>
            <a:endParaRPr>
              <a:latin typeface="Average"/>
              <a:ea typeface="Average"/>
              <a:cs typeface="Average"/>
              <a:sym typeface="Average"/>
            </a:endParaRPr>
          </a:p>
        </p:txBody>
      </p:sp>
      <p:sp>
        <p:nvSpPr>
          <p:cNvPr id="448" name="Google Shape;448;p69"/>
          <p:cNvSpPr/>
          <p:nvPr/>
        </p:nvSpPr>
        <p:spPr>
          <a:xfrm>
            <a:off x="4573355" y="4576800"/>
            <a:ext cx="4563000" cy="2281200"/>
          </a:xfrm>
          <a:prstGeom prst="rect">
            <a:avLst/>
          </a:prstGeom>
          <a:solidFill>
            <a:srgbClr val="95B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49" name="Google Shape;449;p69"/>
          <p:cNvSpPr txBox="1"/>
          <p:nvPr/>
        </p:nvSpPr>
        <p:spPr>
          <a:xfrm>
            <a:off x="4573355" y="4576800"/>
            <a:ext cx="4563000" cy="228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latin typeface="Oswald"/>
                <a:ea typeface="Oswald"/>
                <a:cs typeface="Oswald"/>
                <a:sym typeface="Oswald"/>
              </a:rPr>
              <a:t>This is </a:t>
            </a:r>
            <a:r>
              <a:rPr b="1" lang="en" sz="6000">
                <a:latin typeface="Oswald"/>
                <a:ea typeface="Oswald"/>
                <a:cs typeface="Oswald"/>
                <a:sym typeface="Oswald"/>
              </a:rPr>
              <a:t>light blue</a:t>
            </a:r>
            <a:endParaRPr>
              <a:latin typeface="Average"/>
              <a:ea typeface="Average"/>
              <a:cs typeface="Average"/>
              <a:sym typeface="Averag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id="454" name="Google Shape;454;p70"/>
          <p:cNvPicPr preferRelativeResize="0"/>
          <p:nvPr/>
        </p:nvPicPr>
        <p:blipFill>
          <a:blip r:embed="rId3">
            <a:alphaModFix/>
          </a:blip>
          <a:stretch>
            <a:fillRect/>
          </a:stretch>
        </p:blipFill>
        <p:spPr>
          <a:xfrm>
            <a:off x="0" y="0"/>
            <a:ext cx="9144000" cy="6858000"/>
          </a:xfrm>
          <a:prstGeom prst="rect">
            <a:avLst/>
          </a:prstGeom>
          <a:noFill/>
          <a:ln>
            <a:noFill/>
          </a:ln>
        </p:spPr>
      </p:pic>
      <p:sp>
        <p:nvSpPr>
          <p:cNvPr descr="Title" id="455" name="Google Shape;455;p70"/>
          <p:cNvSpPr txBox="1"/>
          <p:nvPr/>
        </p:nvSpPr>
        <p:spPr>
          <a:xfrm>
            <a:off x="0" y="0"/>
            <a:ext cx="9144000" cy="91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I did a search for </a:t>
            </a:r>
            <a:r>
              <a:rPr lang="en" sz="3400">
                <a:solidFill>
                  <a:srgbClr val="00FFFF"/>
                </a:solidFill>
                <a:latin typeface="Oswald"/>
                <a:ea typeface="Oswald"/>
                <a:cs typeface="Oswald"/>
                <a:sym typeface="Oswald"/>
              </a:rPr>
              <a:t>photos of the sky</a:t>
            </a:r>
            <a:r>
              <a:rPr lang="en" sz="3400">
                <a:solidFill>
                  <a:srgbClr val="FFFFFF"/>
                </a:solidFill>
                <a:latin typeface="Oswald"/>
                <a:ea typeface="Oswald"/>
                <a:cs typeface="Oswald"/>
                <a:sym typeface="Oswald"/>
              </a:rPr>
              <a:t> and got these colours </a:t>
            </a:r>
            <a:endParaRPr sz="2000">
              <a:solidFill>
                <a:srgbClr val="B7B7B7"/>
              </a:solidFill>
              <a:latin typeface="Average"/>
              <a:ea typeface="Average"/>
              <a:cs typeface="Average"/>
              <a:sym typeface="Average"/>
            </a:endParaRPr>
          </a:p>
        </p:txBody>
      </p:sp>
      <p:sp>
        <p:nvSpPr>
          <p:cNvPr descr="Translations" id="456" name="Google Shape;456;p70"/>
          <p:cNvSpPr txBox="1"/>
          <p:nvPr/>
        </p:nvSpPr>
        <p:spPr>
          <a:xfrm>
            <a:off x="0" y="915600"/>
            <a:ext cx="9144000" cy="594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rgbClr val="AAAAAA"/>
                </a:solidFill>
                <a:latin typeface="Average"/>
                <a:ea typeface="Average"/>
                <a:cs typeface="Average"/>
                <a:sym typeface="Average"/>
              </a:rPr>
              <a:t>የሰማይ ፎቶዎችን ፍለጋ አደረግሁ እና እነዚህን ቀለሞች አገኘሁ</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لقد قمت بالبحث عن صور للسماء وحصلت على هذه الألوان</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He buscat fotos del cel i he trobat aquests colors</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我搜索了天空的照片，得到了这些颜色</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من عکس‌های آسمان را جستجو کردم و این رنگ‌ها را پیدا کردم.</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मैंने आकाश की तस्वीरें खोजीं और ये रंग मिले</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空の写真を検索したら、こんな色が見つかりました</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나는 하늘 사진을 검색했고 이런 색상을 얻었습니다.</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Min li wêneyên asîman geriya û ev reng bi dest xistin</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Fiz uma busca por fotos do céu e obtive essas cores</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ਮੈਂ ਅਸਮਾਨ ਦੀਆਂ ਫੋਟੋਆਂ ਦੀ ਖੋਜ ਕੀਤੀ ਅਤੇ ਮੈਨੂੰ ਇਹ ਰੰਗ ਮਿਲੇ।</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Я искал фотографии неба и получил эти цвета.</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Waxaan raadiyay sawirro cirka oo waxaan helay midabadaas</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Hice una búsqueda de fotos del cielo y obtuve estos colores.</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Nilitafuta picha za angani na nikapata rangi hizi</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Naghanap ako ng mga larawan ng langit at nakuha ko ang mga kulay na ito</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Gökyüzünün fotoğraflarını aradım ve bu renkleri elde ettim</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Я пошукав фотографії неба і знайшов ці кольори</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Tôi đã tìm kiếm những bức ảnh về bầu trời và nhận được những màu sắc này</a:t>
            </a:r>
            <a:endParaRPr sz="3500">
              <a:solidFill>
                <a:srgbClr val="CACACA"/>
              </a:solidFill>
              <a:latin typeface="Average"/>
              <a:ea typeface="Average"/>
              <a:cs typeface="Average"/>
              <a:sym typeface="Averag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71"/>
          <p:cNvPicPr preferRelativeResize="0"/>
          <p:nvPr/>
        </p:nvPicPr>
        <p:blipFill rotWithShape="1">
          <a:blip r:embed="rId3">
            <a:alphaModFix/>
          </a:blip>
          <a:srcRect b="3872" l="0" r="0" t="3278"/>
          <a:stretch/>
        </p:blipFill>
        <p:spPr>
          <a:xfrm>
            <a:off x="0" y="33038"/>
            <a:ext cx="9144000" cy="679192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descr="All text" id="466" name="Google Shape;466;p72"/>
          <p:cNvSpPr txBox="1"/>
          <p:nvPr/>
        </p:nvSpPr>
        <p:spPr>
          <a:xfrm>
            <a:off x="1668000" y="0"/>
            <a:ext cx="5808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So is the sky cyan or blue?😨</a:t>
            </a:r>
            <a:endParaRPr sz="3600">
              <a:solidFill>
                <a:srgbClr val="FFFFFF"/>
              </a:solidFill>
              <a:latin typeface="Oswald"/>
              <a:ea typeface="Oswald"/>
              <a:cs typeface="Oswald"/>
              <a:sym typeface="Oswald"/>
            </a:endParaRPr>
          </a:p>
          <a:p>
            <a:pPr indent="0" lvl="0" marL="0" rtl="1" algn="ctr">
              <a:spcBef>
                <a:spcPts val="0"/>
              </a:spcBef>
              <a:spcAft>
                <a:spcPts val="0"/>
              </a:spcAft>
              <a:buNone/>
            </a:pPr>
            <a:r>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ስለዚህ ሰማዩ ሰማያዊ ነው ወይስ ሰማያዊ?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فهل السماء زرقاء أم سماوية؟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Així doncs, el cel és cian o blau?</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那么天空是青色还是蓝色？</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خب، آسمان فیروزه‌ای است یا آبی؟</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तो क्या आकाश का रंग नीला है या नीला?</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では、空はシアン色ですか、それとも青ですか?</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그러면 하늘은 청록색인가요, 파란색인가요?</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Ji ber vê yekê ezman şîn e yan şîn?</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Então o céu é ciano ou azul?</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ਤਾਂ ਕੀ ਅਸਮਾਨ ਸਿਆਹ ਹੈ ਜਾਂ ਨੀਲਾ?</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Так небо голубое или синее?</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Haddaba cirku ma cyan mise buluug?</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Entonces, ¿el cielo es cian o azul?</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Kwa hivyo angani ni samawati au bluu?</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Kaya ang langit ay cyan o asul?</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Peki gökyüzü mavi mi, yoksa camgöbeği mi?</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Тож небо блакитне чи блакитне?</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Vậy bầu trời có màu lục lam hay xanh lam?</a:t>
            </a:r>
            <a:endParaRPr sz="1900">
              <a:solidFill>
                <a:srgbClr val="AAAAAA"/>
              </a:solidFill>
              <a:latin typeface="Average"/>
              <a:ea typeface="Average"/>
              <a:cs typeface="Average"/>
              <a:sym typeface="Average"/>
            </a:endParaRPr>
          </a:p>
        </p:txBody>
      </p:sp>
      <p:sp>
        <p:nvSpPr>
          <p:cNvPr id="467" name="Google Shape;467;p72"/>
          <p:cNvSpPr/>
          <p:nvPr/>
        </p:nvSpPr>
        <p:spPr>
          <a:xfrm>
            <a:off x="0" y="0"/>
            <a:ext cx="1668000" cy="6858000"/>
          </a:xfrm>
          <a:prstGeom prst="rect">
            <a:avLst/>
          </a:prstGeom>
          <a:solidFill>
            <a:srgbClr val="00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latin typeface="Oswald"/>
                <a:ea typeface="Oswald"/>
                <a:cs typeface="Oswald"/>
                <a:sym typeface="Oswald"/>
              </a:rPr>
              <a:t>This is </a:t>
            </a:r>
            <a:r>
              <a:rPr b="1" lang="en" sz="5000">
                <a:latin typeface="Oswald"/>
                <a:ea typeface="Oswald"/>
                <a:cs typeface="Oswald"/>
                <a:sym typeface="Oswald"/>
              </a:rPr>
              <a:t>cyan</a:t>
            </a:r>
            <a:endParaRPr>
              <a:latin typeface="Oswald"/>
              <a:ea typeface="Oswald"/>
              <a:cs typeface="Oswald"/>
              <a:sym typeface="Oswald"/>
            </a:endParaRPr>
          </a:p>
          <a:p>
            <a:pPr indent="0" lvl="0" marL="0" rtl="0" algn="ctr">
              <a:spcBef>
                <a:spcPts val="0"/>
              </a:spcBef>
              <a:spcAft>
                <a:spcPts val="0"/>
              </a:spcAft>
              <a:buNone/>
            </a:pPr>
            <a:r>
              <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هذا سماوي</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这是青色的</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این فیروزه ای است</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यह सियान है</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이것은 청록색이다</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Это голубой</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Ово је цијан</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esto es cian</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Ito ay cyan</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Це блакитний</a:t>
            </a:r>
            <a:endParaRPr>
              <a:latin typeface="Average"/>
              <a:ea typeface="Average"/>
              <a:cs typeface="Average"/>
              <a:sym typeface="Average"/>
            </a:endParaRPr>
          </a:p>
          <a:p>
            <a:pPr indent="0" lvl="0" marL="0" rtl="0" algn="ctr">
              <a:spcBef>
                <a:spcPts val="0"/>
              </a:spcBef>
              <a:spcAft>
                <a:spcPts val="0"/>
              </a:spcAft>
              <a:buNone/>
            </a:pPr>
            <a:r>
              <a:rPr lang="en">
                <a:latin typeface="Average"/>
                <a:ea typeface="Average"/>
                <a:cs typeface="Average"/>
                <a:sym typeface="Average"/>
              </a:rPr>
              <a:t>Đây là màu lục lam</a:t>
            </a:r>
            <a:endParaRPr>
              <a:latin typeface="Average"/>
              <a:ea typeface="Average"/>
              <a:cs typeface="Average"/>
              <a:sym typeface="Average"/>
            </a:endParaRPr>
          </a:p>
          <a:p>
            <a:pPr indent="0" lvl="0" marL="0" rtl="0" algn="ctr">
              <a:spcBef>
                <a:spcPts val="0"/>
              </a:spcBef>
              <a:spcAft>
                <a:spcPts val="0"/>
              </a:spcAft>
              <a:buNone/>
            </a:pPr>
            <a:r>
              <a:t/>
            </a:r>
            <a:endParaRPr>
              <a:latin typeface="Average"/>
              <a:ea typeface="Average"/>
              <a:cs typeface="Average"/>
              <a:sym typeface="Average"/>
            </a:endParaRPr>
          </a:p>
        </p:txBody>
      </p:sp>
      <p:sp>
        <p:nvSpPr>
          <p:cNvPr id="468" name="Google Shape;468;p72"/>
          <p:cNvSpPr/>
          <p:nvPr/>
        </p:nvSpPr>
        <p:spPr>
          <a:xfrm>
            <a:off x="7476000" y="0"/>
            <a:ext cx="1668000" cy="68580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This is </a:t>
            </a:r>
            <a:r>
              <a:rPr b="1" lang="en" sz="5000">
                <a:solidFill>
                  <a:srgbClr val="FFFFFF"/>
                </a:solidFill>
                <a:latin typeface="Oswald"/>
                <a:ea typeface="Oswald"/>
                <a:cs typeface="Oswald"/>
                <a:sym typeface="Oswald"/>
              </a:rPr>
              <a:t>blue</a:t>
            </a:r>
            <a:endParaRPr sz="5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وهذا أزرق</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这是蓝色的</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و این آبی است</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और ये नीला है</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그리고 이건 파란색이에요</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И это синий</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А ово је плаво</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y esto es azul</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At ito ay asul</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А це синє</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en">
                <a:solidFill>
                  <a:srgbClr val="FFFFFF"/>
                </a:solidFill>
                <a:latin typeface="Average"/>
                <a:ea typeface="Average"/>
                <a:cs typeface="Average"/>
                <a:sym typeface="Average"/>
              </a:rPr>
              <a:t>Và đây là màu xanh</a:t>
            </a:r>
            <a:endParaRPr>
              <a:solidFill>
                <a:srgbClr val="FFFFFF"/>
              </a:solidFill>
              <a:latin typeface="Average"/>
              <a:ea typeface="Average"/>
              <a:cs typeface="Average"/>
              <a:sym typeface="Average"/>
            </a:endParaRPr>
          </a:p>
        </p:txBody>
      </p:sp>
      <p:pic>
        <p:nvPicPr>
          <p:cNvPr id="469" name="Google Shape;469;p72"/>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73"/>
          <p:cNvPicPr preferRelativeResize="0"/>
          <p:nvPr/>
        </p:nvPicPr>
        <p:blipFill>
          <a:blip r:embed="rId3">
            <a:alphaModFix/>
          </a:blip>
          <a:stretch>
            <a:fillRect/>
          </a:stretch>
        </p:blipFill>
        <p:spPr>
          <a:xfrm>
            <a:off x="0" y="0"/>
            <a:ext cx="9144000" cy="6858000"/>
          </a:xfrm>
          <a:prstGeom prst="rect">
            <a:avLst/>
          </a:prstGeom>
          <a:noFill/>
          <a:ln>
            <a:noFill/>
          </a:ln>
        </p:spPr>
      </p:pic>
      <p:pic>
        <p:nvPicPr>
          <p:cNvPr id="475" name="Google Shape;475;p73"/>
          <p:cNvPicPr preferRelativeResize="0"/>
          <p:nvPr/>
        </p:nvPicPr>
        <p:blipFill rotWithShape="1">
          <a:blip r:embed="rId4">
            <a:alphaModFix amt="69000"/>
          </a:blip>
          <a:srcRect b="3872" l="0" r="0" t="3278"/>
          <a:stretch/>
        </p:blipFill>
        <p:spPr>
          <a:xfrm>
            <a:off x="0" y="33038"/>
            <a:ext cx="9144000" cy="6791921"/>
          </a:xfrm>
          <a:prstGeom prst="rect">
            <a:avLst/>
          </a:prstGeom>
          <a:noFill/>
          <a:ln>
            <a:noFill/>
          </a:ln>
        </p:spPr>
      </p:pic>
      <p:sp>
        <p:nvSpPr>
          <p:cNvPr descr="All text" id="476" name="Google Shape;476;p73"/>
          <p:cNvSpPr txBox="1"/>
          <p:nvPr/>
        </p:nvSpPr>
        <p:spPr>
          <a:xfrm>
            <a:off x="0" y="0"/>
            <a:ext cx="9144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Oswald"/>
                <a:ea typeface="Oswald"/>
                <a:cs typeface="Oswald"/>
                <a:sym typeface="Oswald"/>
              </a:rPr>
              <a:t>It is neither one</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30"/>
          <p:cNvSpPr txBox="1"/>
          <p:nvPr>
            <p:ph idx="1" type="body"/>
          </p:nvPr>
        </p:nvSpPr>
        <p:spPr>
          <a:xfrm>
            <a:off x="0" y="5640775"/>
            <a:ext cx="9144000" cy="12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Cabin"/>
                <a:ea typeface="Cabin"/>
                <a:cs typeface="Cabin"/>
                <a:sym typeface="Cabin"/>
              </a:rPr>
              <a:t>Derek Hugger</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Carapace</a:t>
            </a:r>
            <a:r>
              <a:rPr lang="en" sz="2400">
                <a:solidFill>
                  <a:srgbClr val="B7B7B7"/>
                </a:solidFill>
                <a:latin typeface="Cabin"/>
                <a:ea typeface="Cabin"/>
                <a:cs typeface="Cabin"/>
                <a:sym typeface="Cabin"/>
              </a:rPr>
              <a:t>, 2018.</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kinetic sea turtle sculpture</a:t>
            </a:r>
            <a:endParaRPr sz="2400">
              <a:solidFill>
                <a:srgbClr val="B7B7B7"/>
              </a:solidFill>
              <a:latin typeface="Cabin"/>
              <a:ea typeface="Cabin"/>
              <a:cs typeface="Cabin"/>
              <a:sym typeface="Cabin"/>
            </a:endParaRPr>
          </a:p>
        </p:txBody>
      </p:sp>
      <p:pic>
        <p:nvPicPr>
          <p:cNvPr id="151" name="Google Shape;151;p3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84" name="Shape 484"/>
        <p:cNvGrpSpPr/>
        <p:nvPr/>
      </p:nvGrpSpPr>
      <p:grpSpPr>
        <a:xfrm>
          <a:off x="0" y="0"/>
          <a:ext cx="0" cy="0"/>
          <a:chOff x="0" y="0"/>
          <a:chExt cx="0" cy="0"/>
        </a:xfrm>
      </p:grpSpPr>
      <p:sp>
        <p:nvSpPr>
          <p:cNvPr descr="All text" id="485" name="Google Shape;485;p75"/>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300">
                <a:solidFill>
                  <a:srgbClr val="FFFFFF"/>
                </a:solidFill>
                <a:latin typeface="Oswald"/>
                <a:ea typeface="Oswald"/>
                <a:cs typeface="Oswald"/>
                <a:sym typeface="Oswald"/>
              </a:rPr>
              <a:t>What are you going to learn about watercolour today?</a:t>
            </a:r>
            <a:endParaRPr sz="2100">
              <a:solidFill>
                <a:srgbClr val="FFFFFF"/>
              </a:solidFill>
              <a:latin typeface="Oswald"/>
              <a:ea typeface="Oswald"/>
              <a:cs typeface="Oswald"/>
              <a:sym typeface="Oswald"/>
            </a:endParaRPr>
          </a:p>
          <a:p>
            <a:pPr indent="0" lvl="0" marL="457200" rtl="0" algn="l">
              <a:lnSpc>
                <a:spcPct val="114000"/>
              </a:lnSpc>
              <a:spcBef>
                <a:spcPts val="0"/>
              </a:spcBef>
              <a:spcAft>
                <a:spcPts val="0"/>
              </a:spcAft>
              <a:buNone/>
            </a:pPr>
            <a:r>
              <a:t/>
            </a:r>
            <a:endParaRPr sz="2400">
              <a:solidFill>
                <a:srgbClr val="CACACA"/>
              </a:solidFill>
              <a:latin typeface="Average"/>
              <a:ea typeface="Average"/>
              <a:cs typeface="Average"/>
              <a:sym typeface="Average"/>
            </a:endParaRPr>
          </a:p>
          <a:p>
            <a:pPr indent="-381000" lvl="0" marL="9144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Get containers for both </a:t>
            </a:r>
            <a:r>
              <a:rPr b="1" lang="en" sz="2400">
                <a:solidFill>
                  <a:srgbClr val="FFFFFF"/>
                </a:solidFill>
                <a:latin typeface="Average"/>
                <a:ea typeface="Average"/>
                <a:cs typeface="Average"/>
                <a:sym typeface="Average"/>
              </a:rPr>
              <a:t>clean and dirty water</a:t>
            </a:r>
            <a:endParaRPr b="1" sz="2400">
              <a:solidFill>
                <a:srgbClr val="FFFFFF"/>
              </a:solidFill>
              <a:latin typeface="Average"/>
              <a:ea typeface="Average"/>
              <a:cs typeface="Average"/>
              <a:sym typeface="Average"/>
            </a:endParaRPr>
          </a:p>
          <a:p>
            <a:pPr indent="-381000" lvl="0" marL="9144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Start off by </a:t>
            </a:r>
            <a:r>
              <a:rPr b="1" lang="en" sz="2400">
                <a:solidFill>
                  <a:srgbClr val="FFFFFF"/>
                </a:solidFill>
                <a:latin typeface="Average"/>
                <a:ea typeface="Average"/>
                <a:cs typeface="Average"/>
                <a:sym typeface="Average"/>
              </a:rPr>
              <a:t>wetting your primary colours</a:t>
            </a:r>
            <a:endParaRPr b="1" sz="2400">
              <a:solidFill>
                <a:srgbClr val="CACACA"/>
              </a:solidFill>
              <a:latin typeface="Average"/>
              <a:ea typeface="Average"/>
              <a:cs typeface="Average"/>
              <a:sym typeface="Average"/>
            </a:endParaRPr>
          </a:p>
          <a:p>
            <a:pPr indent="-381000" lvl="0" marL="9144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Mix your colours </a:t>
            </a:r>
            <a:r>
              <a:rPr b="1" lang="en" sz="2400">
                <a:solidFill>
                  <a:srgbClr val="FFFFFF"/>
                </a:solidFill>
                <a:latin typeface="Average"/>
                <a:ea typeface="Average"/>
                <a:cs typeface="Average"/>
                <a:sym typeface="Average"/>
              </a:rPr>
              <a:t>away from</a:t>
            </a:r>
            <a:r>
              <a:rPr lang="en" sz="2400">
                <a:solidFill>
                  <a:srgbClr val="CACACA"/>
                </a:solidFill>
                <a:latin typeface="Average"/>
                <a:ea typeface="Average"/>
                <a:cs typeface="Average"/>
                <a:sym typeface="Average"/>
              </a:rPr>
              <a:t> your primaries</a:t>
            </a:r>
            <a:endParaRPr sz="2400">
              <a:solidFill>
                <a:srgbClr val="CACACA"/>
              </a:solidFill>
              <a:latin typeface="Average"/>
              <a:ea typeface="Average"/>
              <a:cs typeface="Average"/>
              <a:sym typeface="Average"/>
            </a:endParaRPr>
          </a:p>
          <a:p>
            <a:pPr indent="-381000" lvl="0" marL="9144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If your primaries get dirty, you have to </a:t>
            </a:r>
            <a:r>
              <a:rPr b="1" lang="en" sz="2400">
                <a:solidFill>
                  <a:srgbClr val="FFFFFF"/>
                </a:solidFill>
                <a:latin typeface="Average"/>
                <a:ea typeface="Average"/>
                <a:cs typeface="Average"/>
                <a:sym typeface="Average"/>
              </a:rPr>
              <a:t>clean them</a:t>
            </a:r>
            <a:r>
              <a:rPr lang="en" sz="2400">
                <a:solidFill>
                  <a:srgbClr val="CACACA"/>
                </a:solidFill>
                <a:latin typeface="Average"/>
                <a:ea typeface="Average"/>
                <a:cs typeface="Average"/>
                <a:sym typeface="Average"/>
              </a:rPr>
              <a:t> or you have ugly colours</a:t>
            </a:r>
            <a:endParaRPr sz="2400">
              <a:solidFill>
                <a:srgbClr val="CACACA"/>
              </a:solidFill>
              <a:latin typeface="Average"/>
              <a:ea typeface="Average"/>
              <a:cs typeface="Average"/>
              <a:sym typeface="Average"/>
            </a:endParaRPr>
          </a:p>
          <a:p>
            <a:pPr indent="-381000" lvl="0" marL="9144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Cyan is very strong, and yellow is quite weak</a:t>
            </a:r>
            <a:endParaRPr sz="2400">
              <a:solidFill>
                <a:srgbClr val="CACACA"/>
              </a:solidFill>
              <a:latin typeface="Average"/>
              <a:ea typeface="Average"/>
              <a:cs typeface="Average"/>
              <a:sym typeface="Average"/>
            </a:endParaRPr>
          </a:p>
          <a:p>
            <a:pPr indent="-381000" lvl="0" marL="9144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Use enough water so that your paint remains</a:t>
            </a:r>
            <a:r>
              <a:rPr b="1" lang="en" sz="2400">
                <a:solidFill>
                  <a:srgbClr val="FFFFFF"/>
                </a:solidFill>
                <a:latin typeface="Average"/>
                <a:ea typeface="Average"/>
                <a:cs typeface="Average"/>
                <a:sym typeface="Average"/>
              </a:rPr>
              <a:t> transparent</a:t>
            </a:r>
            <a:r>
              <a:rPr lang="en" sz="2400">
                <a:solidFill>
                  <a:srgbClr val="CACACA"/>
                </a:solidFill>
                <a:latin typeface="Average"/>
                <a:ea typeface="Average"/>
                <a:cs typeface="Average"/>
                <a:sym typeface="Average"/>
              </a:rPr>
              <a:t>.</a:t>
            </a:r>
            <a:endParaRPr sz="2400">
              <a:solidFill>
                <a:srgbClr val="CACACA"/>
              </a:solidFill>
              <a:latin typeface="Average"/>
              <a:ea typeface="Average"/>
              <a:cs typeface="Average"/>
              <a:sym typeface="Average"/>
            </a:endParaRPr>
          </a:p>
          <a:p>
            <a:pPr indent="-381000" lvl="0" marL="914400" rtl="0" algn="l">
              <a:lnSpc>
                <a:spcPct val="114000"/>
              </a:lnSpc>
              <a:spcBef>
                <a:spcPts val="600"/>
              </a:spcBef>
              <a:spcAft>
                <a:spcPts val="600"/>
              </a:spcAft>
              <a:buClr>
                <a:srgbClr val="CACACA"/>
              </a:buClr>
              <a:buSzPts val="2400"/>
              <a:buFont typeface="Average"/>
              <a:buAutoNum type="arabicPeriod"/>
            </a:pPr>
            <a:r>
              <a:rPr lang="en" sz="2400">
                <a:solidFill>
                  <a:srgbClr val="CACACA"/>
                </a:solidFill>
                <a:latin typeface="Average"/>
                <a:ea typeface="Average"/>
                <a:cs typeface="Average"/>
                <a:sym typeface="Average"/>
              </a:rPr>
              <a:t>It is</a:t>
            </a:r>
            <a:r>
              <a:rPr b="1" lang="en" sz="2400">
                <a:solidFill>
                  <a:srgbClr val="FFFFFF"/>
                </a:solidFill>
                <a:latin typeface="Average"/>
                <a:ea typeface="Average"/>
                <a:cs typeface="Average"/>
                <a:sym typeface="Average"/>
              </a:rPr>
              <a:t> easier to adjust</a:t>
            </a:r>
            <a:r>
              <a:rPr lang="en" sz="2400">
                <a:solidFill>
                  <a:srgbClr val="CACACA"/>
                </a:solidFill>
                <a:latin typeface="Average"/>
                <a:ea typeface="Average"/>
                <a:cs typeface="Average"/>
                <a:sym typeface="Average"/>
              </a:rPr>
              <a:t> a colour than to mix a perfect colour.</a:t>
            </a:r>
            <a:endParaRPr sz="1600">
              <a:solidFill>
                <a:srgbClr val="CACACA"/>
              </a:solidFill>
              <a:latin typeface="Average"/>
              <a:ea typeface="Average"/>
              <a:cs typeface="Average"/>
              <a:sym typeface="Average"/>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descr="Translations" id="490" name="Google Shape;490;p76"/>
          <p:cNvSpPr txBox="1"/>
          <p:nvPr/>
        </p:nvSpPr>
        <p:spPr>
          <a:xfrm>
            <a:off x="4578000" y="-100"/>
            <a:ext cx="4566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ለሁለቱም ንጹህ እና ቆሻሻ ውሃ ማጠራቀሚያዎችን ያግኙ</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احصل على حاويات للمياه النظيفة والمتسخة</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Aconsegueix recipients per a aigua neta i bruta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准备盛装清水和脏水的容器</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ظروفی برای آب تمیز و آب کثیف تهیه کنید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साफ और गंदे पानी दोनों के लिए कंटेनर प्राप्त करें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きれいな水と汚い水用の容器を用意する</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깨끗한 물과 더러운 물을 모두 담을 수 있는 용기를 준비하세요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Ji bo ava paqij û qirêj konteynir bistînin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Obtenha recipientes para água limpa e suja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ਸਾਫ਼ ਅਤੇ ਗੰਦੇ ਪਾਣੀ ਦੋਵਾਂ ਲਈ ਕੰਟੇਨਰ ਪ੍ਰਾਪਤ ਕਰੋ।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Приобретите контейнеры как для чистой, так и для грязной воды.</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Soo hel weelasha biyaha nadiifka ah iyo kuwa wasakhda ah labadaba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Consigue recipientes tanto para agua limpia como para agua sucia.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Pata vyombo vya maji safi na machafu</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Kumuha ng mga lalagyan para sa parehong malinis at maruming tubig</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Hem temiz hem de kirli su için kaplar edinin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Придбайте контейнери як для чистої, так і для брудної води</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Chuẩn bị các thùng chứa cho cả nước sạch và nước bẩn</a:t>
            </a:r>
            <a:endParaRPr sz="2600">
              <a:solidFill>
                <a:srgbClr val="AAAAAA"/>
              </a:solidFill>
              <a:latin typeface="Average"/>
              <a:ea typeface="Average"/>
              <a:cs typeface="Average"/>
              <a:sym typeface="Average"/>
            </a:endParaRPr>
          </a:p>
        </p:txBody>
      </p:sp>
      <p:sp>
        <p:nvSpPr>
          <p:cNvPr id="491" name="Google Shape;491;p76"/>
          <p:cNvSpPr txBox="1"/>
          <p:nvPr/>
        </p:nvSpPr>
        <p:spPr>
          <a:xfrm>
            <a:off x="0" y="0"/>
            <a:ext cx="4566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400">
                <a:solidFill>
                  <a:srgbClr val="FFFFFF"/>
                </a:solidFill>
                <a:latin typeface="Oswald"/>
                <a:ea typeface="Oswald"/>
                <a:cs typeface="Oswald"/>
                <a:sym typeface="Oswald"/>
              </a:rPr>
              <a:t>Get </a:t>
            </a:r>
            <a:r>
              <a:rPr lang="en" sz="6400">
                <a:solidFill>
                  <a:srgbClr val="CACACA"/>
                </a:solidFill>
                <a:latin typeface="Average"/>
                <a:ea typeface="Average"/>
                <a:cs typeface="Average"/>
                <a:sym typeface="Average"/>
              </a:rPr>
              <a:t>🥤🥤</a:t>
            </a:r>
            <a:endParaRPr sz="6400">
              <a:solidFill>
                <a:srgbClr val="CACACA"/>
              </a:solidFill>
              <a:latin typeface="Average"/>
              <a:ea typeface="Average"/>
              <a:cs typeface="Average"/>
              <a:sym typeface="Average"/>
            </a:endParaRPr>
          </a:p>
          <a:p>
            <a:pPr indent="0" lvl="0" marL="0" rtl="0" algn="ctr">
              <a:spcBef>
                <a:spcPts val="0"/>
              </a:spcBef>
              <a:spcAft>
                <a:spcPts val="0"/>
              </a:spcAft>
              <a:buNone/>
            </a:pPr>
            <a:r>
              <a:rPr lang="en" sz="6400">
                <a:solidFill>
                  <a:srgbClr val="FFFFFF"/>
                </a:solidFill>
                <a:latin typeface="Oswald"/>
                <a:ea typeface="Oswald"/>
                <a:cs typeface="Oswald"/>
                <a:sym typeface="Oswald"/>
              </a:rPr>
              <a:t>containers for both </a:t>
            </a:r>
            <a:r>
              <a:rPr lang="en" sz="6400">
                <a:solidFill>
                  <a:srgbClr val="00FF00"/>
                </a:solidFill>
                <a:latin typeface="Oswald"/>
                <a:ea typeface="Oswald"/>
                <a:cs typeface="Oswald"/>
                <a:sym typeface="Oswald"/>
              </a:rPr>
              <a:t>clean </a:t>
            </a:r>
            <a:r>
              <a:rPr lang="en" sz="6400">
                <a:solidFill>
                  <a:srgbClr val="FFFFFF"/>
                </a:solidFill>
                <a:latin typeface="Oswald"/>
                <a:ea typeface="Oswald"/>
                <a:cs typeface="Oswald"/>
                <a:sym typeface="Oswald"/>
              </a:rPr>
              <a:t>&amp; </a:t>
            </a:r>
            <a:r>
              <a:rPr lang="en" sz="6400">
                <a:solidFill>
                  <a:srgbClr val="EA9999"/>
                </a:solidFill>
                <a:latin typeface="Oswald"/>
                <a:ea typeface="Oswald"/>
                <a:cs typeface="Oswald"/>
                <a:sym typeface="Oswald"/>
              </a:rPr>
              <a:t>dirty </a:t>
            </a:r>
            <a:r>
              <a:rPr lang="en" sz="6400">
                <a:solidFill>
                  <a:srgbClr val="FFFFFF"/>
                </a:solidFill>
                <a:latin typeface="Oswald"/>
                <a:ea typeface="Oswald"/>
                <a:cs typeface="Oswald"/>
                <a:sym typeface="Oswald"/>
              </a:rPr>
              <a:t>water</a:t>
            </a:r>
            <a:endParaRPr sz="1300">
              <a:solidFill>
                <a:srgbClr val="B7B7B7"/>
              </a:solidFill>
              <a:latin typeface="Average"/>
              <a:ea typeface="Average"/>
              <a:cs typeface="Average"/>
              <a:sym typeface="Average"/>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77"/>
          <p:cNvSpPr txBox="1"/>
          <p:nvPr/>
        </p:nvSpPr>
        <p:spPr>
          <a:xfrm>
            <a:off x="0" y="0"/>
            <a:ext cx="4574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400">
                <a:solidFill>
                  <a:srgbClr val="FFFFFF"/>
                </a:solidFill>
                <a:latin typeface="Oswald"/>
                <a:ea typeface="Oswald"/>
                <a:cs typeface="Oswald"/>
                <a:sym typeface="Oswald"/>
              </a:rPr>
              <a:t>Start off by wetting💧 </a:t>
            </a:r>
            <a:r>
              <a:rPr lang="en" sz="7400">
                <a:solidFill>
                  <a:srgbClr val="00FFFF"/>
                </a:solidFill>
                <a:latin typeface="Oswald"/>
                <a:ea typeface="Oswald"/>
                <a:cs typeface="Oswald"/>
                <a:sym typeface="Oswald"/>
              </a:rPr>
              <a:t>your </a:t>
            </a:r>
            <a:r>
              <a:rPr lang="en" sz="7400">
                <a:solidFill>
                  <a:srgbClr val="FFFF00"/>
                </a:solidFill>
                <a:latin typeface="Oswald"/>
                <a:ea typeface="Oswald"/>
                <a:cs typeface="Oswald"/>
                <a:sym typeface="Oswald"/>
              </a:rPr>
              <a:t>primary </a:t>
            </a:r>
            <a:r>
              <a:rPr lang="en" sz="7400">
                <a:solidFill>
                  <a:srgbClr val="FF00FF"/>
                </a:solidFill>
                <a:latin typeface="Oswald"/>
                <a:ea typeface="Oswald"/>
                <a:cs typeface="Oswald"/>
                <a:sym typeface="Oswald"/>
              </a:rPr>
              <a:t>colours</a:t>
            </a:r>
            <a:endParaRPr sz="2500">
              <a:solidFill>
                <a:srgbClr val="B7B7B7"/>
              </a:solidFill>
              <a:latin typeface="Average"/>
              <a:ea typeface="Average"/>
              <a:cs typeface="Average"/>
              <a:sym typeface="Average"/>
            </a:endParaRPr>
          </a:p>
        </p:txBody>
      </p:sp>
      <p:sp>
        <p:nvSpPr>
          <p:cNvPr descr="Translations" id="497" name="Google Shape;497;p77"/>
          <p:cNvSpPr txBox="1"/>
          <p:nvPr/>
        </p:nvSpPr>
        <p:spPr>
          <a:xfrm>
            <a:off x="4569525" y="0"/>
            <a:ext cx="4574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AAAAAA"/>
                </a:solidFill>
                <a:latin typeface="Average"/>
                <a:ea typeface="Average"/>
                <a:cs typeface="Average"/>
                <a:sym typeface="Average"/>
              </a:rPr>
              <a:t>ዋና ቀለሞችዎን በማጠብ ይጀምሩ</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ابدأ بترطيب الألوان الأساسية</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Comença mullant els colors primaris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首先弄湿你的原色</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با خیس کردن رنگ‌های اصلی شروع کنید</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अपने प्राथमिक रंगों को गीला करके शुरुआत करें</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まずは原色を濡らすところから始めましょう</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기본 색상을 적셔서 시작하세요</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Bi şilkirina rengên xwe yên sereke dest pê bikin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Comece molhando suas cores primárias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ਆਪਣੇ ਪ੍ਰਾਇਮਰੀ ਰੰਗਾਂ ਨੂੰ ਗਿੱਲਾ ਕਰਕੇ ਸ਼ੁਰੂਆਤ ਕਰੋ</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Начните со смачивания основных цветов.</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Ka bilow inaad qoyso midabadaada aasaasiga ah</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Comience mojando los colores primarios.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Anza kwa kulowesha rangi zako za msingi</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Magsimula sa pamamagitan ng pag-basa sa iyong mga pangunahing kulay</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Önce birincil renklerinizi ıslatarak başlayın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Почніть зі зволоження основних кольорів</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Bắt đầu bằng cách làm ướt các màu cơ bản của bạn</a:t>
            </a:r>
            <a:endParaRPr sz="3200">
              <a:solidFill>
                <a:srgbClr val="AAAAAA"/>
              </a:solidFill>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descr="Title" id="502" name="Google Shape;502;p78"/>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500">
                <a:solidFill>
                  <a:srgbClr val="FFFFFF"/>
                </a:solidFill>
                <a:latin typeface="Oswald"/>
                <a:ea typeface="Oswald"/>
                <a:cs typeface="Oswald"/>
                <a:sym typeface="Oswald"/>
              </a:rPr>
              <a:t>Mix your new colours in your palette 🎨</a:t>
            </a:r>
            <a:br>
              <a:rPr lang="en" sz="5500">
                <a:solidFill>
                  <a:srgbClr val="FFFFFF"/>
                </a:solidFill>
                <a:latin typeface="Oswald"/>
                <a:ea typeface="Oswald"/>
                <a:cs typeface="Oswald"/>
                <a:sym typeface="Oswald"/>
              </a:rPr>
            </a:br>
            <a:r>
              <a:rPr lang="en" sz="5500">
                <a:solidFill>
                  <a:srgbClr val="00FF00"/>
                </a:solidFill>
                <a:latin typeface="Oswald"/>
                <a:ea typeface="Oswald"/>
                <a:cs typeface="Oswald"/>
                <a:sym typeface="Oswald"/>
              </a:rPr>
              <a:t>far away</a:t>
            </a:r>
            <a:r>
              <a:rPr lang="en" sz="5500">
                <a:solidFill>
                  <a:srgbClr val="FFFFFF"/>
                </a:solidFill>
                <a:latin typeface="Oswald"/>
                <a:ea typeface="Oswald"/>
                <a:cs typeface="Oswald"/>
                <a:sym typeface="Oswald"/>
              </a:rPr>
              <a:t> from your </a:t>
            </a:r>
            <a:r>
              <a:rPr lang="en" sz="5500">
                <a:solidFill>
                  <a:srgbClr val="00FFFF"/>
                </a:solidFill>
                <a:latin typeface="Oswald"/>
                <a:ea typeface="Oswald"/>
                <a:cs typeface="Oswald"/>
                <a:sym typeface="Oswald"/>
              </a:rPr>
              <a:t>clean </a:t>
            </a:r>
            <a:r>
              <a:rPr lang="en" sz="5500">
                <a:solidFill>
                  <a:srgbClr val="FFFF00"/>
                </a:solidFill>
                <a:latin typeface="Oswald"/>
                <a:ea typeface="Oswald"/>
                <a:cs typeface="Oswald"/>
                <a:sym typeface="Oswald"/>
              </a:rPr>
              <a:t>primary </a:t>
            </a:r>
            <a:r>
              <a:rPr lang="en" sz="5500">
                <a:solidFill>
                  <a:srgbClr val="FF00FF"/>
                </a:solidFill>
                <a:latin typeface="Oswald"/>
                <a:ea typeface="Oswald"/>
                <a:cs typeface="Oswald"/>
                <a:sym typeface="Oswald"/>
              </a:rPr>
              <a:t>colours</a:t>
            </a:r>
            <a:endParaRPr sz="2800">
              <a:solidFill>
                <a:srgbClr val="AAAAAA"/>
              </a:solidFill>
              <a:latin typeface="Average"/>
              <a:ea typeface="Average"/>
              <a:cs typeface="Average"/>
              <a:sym typeface="Average"/>
            </a:endParaRPr>
          </a:p>
        </p:txBody>
      </p:sp>
      <p:sp>
        <p:nvSpPr>
          <p:cNvPr descr="Translations" id="503" name="Google Shape;503;p78"/>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አዲሶቹን ቀለሞችዎን ከንፁህ ዋና ቀለሞችዎ ርቀው በቤተ-ስዕልዎ ውስጥ ያዋህዱ</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امزج الألوان الجديدة في لوحة الألوان الخاصة بك بعيدًا عن الألوان الأساسية النظيفة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Barreja els teus nous colors a la teva paleta lluny dels teus colors primaris nets.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在调色板中将新颜色与干净的原色远离混合</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رنگ‌های جدید خود را در پالت خود، دور از رنگ‌های اصلی و ثابت خود ترکیب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अपने नए रंगों को अपने पैलेट में अपने स्वच्छ प्राथमिक रंगों से दूर मिलाएं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パレット内で、きれいな原色から離れた場所に新しい色を混ぜます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깨끗한 기본 색상에서 멀리 떨어진 팔레트에서 새로운 색상을 혼합하세요.</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Rengên xwe yên nû di paleteya xwe de, dûrî rengên xwe yên seretayî yên paqij, tevlîhev bikin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Misture suas novas cores em sua paleta longe de suas cores primárias limpas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ਆਪਣੇ ਸਾਫ਼ ਪ੍ਰਾਇਮਰੀ ਰੰਗਾਂ ਤੋਂ ਦੂਰ ਆਪਣੇ ਪੈਲੇਟ ਵਿੱਚ ਆਪਣੇ ਨਵੇਂ ਰੰਗਾਂ ਨੂੰ ਮਿਲਾਓ।</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Смешайте новые цвета в своей палитре, подальше от ваших чистых основных цветов.</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 qas midabadaada cusub palette-kaaga oo ka fog midabadaada aasaasiga ah ee nadiifka ah</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Mezcla tus nuevos colores en tu paleta lejos de tus colores primarios limpios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Changanya rangi zako mpya kwenye ubao wako mbali na rangi zako msingi safi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Paghaluin ang iyong mga bagong kulay sa iyong palette na malayo sa iyong malinis na pangunahing mga kulay</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Yeni renklerinizi paletinizde temiz ana renklerinizden uzakta karıştırın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Змішуйте нові кольори у своїй палітрі далеко від чистих основних кольорів</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Trộn các màu mới trong bảng màu của bạn ở nơi khác xa với các màu cơ bản sạch sẽ của bạn</a:t>
            </a:r>
            <a:endParaRPr sz="2100">
              <a:solidFill>
                <a:srgbClr val="CACACA"/>
              </a:solidFill>
              <a:latin typeface="Average"/>
              <a:ea typeface="Average"/>
              <a:cs typeface="Average"/>
              <a:sym typeface="Averag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descr="Title" id="508" name="Google Shape;508;p79"/>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FFFFFF"/>
                </a:solidFill>
                <a:latin typeface="Oswald"/>
                <a:ea typeface="Oswald"/>
                <a:cs typeface="Oswald"/>
                <a:sym typeface="Oswald"/>
              </a:rPr>
              <a:t>If </a:t>
            </a:r>
            <a:r>
              <a:rPr lang="en" sz="4700">
                <a:solidFill>
                  <a:srgbClr val="00FFFF"/>
                </a:solidFill>
                <a:latin typeface="Oswald"/>
                <a:ea typeface="Oswald"/>
                <a:cs typeface="Oswald"/>
                <a:sym typeface="Oswald"/>
              </a:rPr>
              <a:t>your </a:t>
            </a:r>
            <a:r>
              <a:rPr lang="en" sz="4700">
                <a:solidFill>
                  <a:srgbClr val="FFFF00"/>
                </a:solidFill>
                <a:latin typeface="Oswald"/>
                <a:ea typeface="Oswald"/>
                <a:cs typeface="Oswald"/>
                <a:sym typeface="Oswald"/>
              </a:rPr>
              <a:t>primary </a:t>
            </a:r>
            <a:r>
              <a:rPr lang="en" sz="4700">
                <a:solidFill>
                  <a:srgbClr val="FF00FF"/>
                </a:solidFill>
                <a:latin typeface="Oswald"/>
                <a:ea typeface="Oswald"/>
                <a:cs typeface="Oswald"/>
                <a:sym typeface="Oswald"/>
              </a:rPr>
              <a:t>colours </a:t>
            </a:r>
            <a:r>
              <a:rPr lang="en" sz="4700">
                <a:solidFill>
                  <a:srgbClr val="FFFFFF"/>
                </a:solidFill>
                <a:latin typeface="Oswald"/>
                <a:ea typeface="Oswald"/>
                <a:cs typeface="Oswald"/>
                <a:sym typeface="Oswald"/>
              </a:rPr>
              <a:t>get dirty, you will have to clean them or you have ugly colours </a:t>
            </a:r>
            <a:endParaRPr sz="4700">
              <a:solidFill>
                <a:srgbClr val="FFFFFF"/>
              </a:solidFill>
              <a:latin typeface="Oswald"/>
              <a:ea typeface="Oswald"/>
              <a:cs typeface="Oswald"/>
              <a:sym typeface="Oswald"/>
            </a:endParaRPr>
          </a:p>
          <a:p>
            <a:pPr indent="0" lvl="0" marL="0" rtl="0" algn="ctr">
              <a:spcBef>
                <a:spcPts val="0"/>
              </a:spcBef>
              <a:spcAft>
                <a:spcPts val="0"/>
              </a:spcAft>
              <a:buNone/>
            </a:pPr>
            <a:r>
              <a:t/>
            </a:r>
            <a:endParaRPr sz="4700">
              <a:solidFill>
                <a:srgbClr val="FFFFFF"/>
              </a:solidFill>
              <a:latin typeface="Oswald"/>
              <a:ea typeface="Oswald"/>
              <a:cs typeface="Oswald"/>
              <a:sym typeface="Oswald"/>
            </a:endParaRPr>
          </a:p>
          <a:p>
            <a:pPr indent="0" lvl="0" marL="0" rtl="0" algn="ctr">
              <a:spcBef>
                <a:spcPts val="0"/>
              </a:spcBef>
              <a:spcAft>
                <a:spcPts val="0"/>
              </a:spcAft>
              <a:buNone/>
            </a:pPr>
            <a:r>
              <a:rPr lang="en" sz="4700">
                <a:solidFill>
                  <a:srgbClr val="FFFFFF"/>
                </a:solidFill>
                <a:latin typeface="Oswald"/>
                <a:ea typeface="Oswald"/>
                <a:cs typeface="Oswald"/>
                <a:sym typeface="Oswald"/>
              </a:rPr>
              <a:t>🤢👹🤥💩</a:t>
            </a:r>
            <a:endParaRPr sz="1500">
              <a:solidFill>
                <a:srgbClr val="AAAAAA"/>
              </a:solidFill>
              <a:latin typeface="Average"/>
              <a:ea typeface="Average"/>
              <a:cs typeface="Average"/>
              <a:sym typeface="Average"/>
            </a:endParaRPr>
          </a:p>
        </p:txBody>
      </p:sp>
      <p:sp>
        <p:nvSpPr>
          <p:cNvPr descr="Translations" id="509" name="Google Shape;509;p79"/>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ዋና ቀለሞችዎ ከቆሸሹ እነሱን ማጽዳት አለብዎት ወይም አስቀያሚ ቀለሞች ይኖሩዎታል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إذا أصبحت الألوان الأساسية لديك متسخة، فسوف يتعين عليك تنظيفها وإلا ستحصل على ألوان قبيحة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 els colors primaris s'embruten, els hauràs de netejar o tindràs colors lletjos.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如果你的原色变脏了，你就必须清洗它们，否则你的颜色会很难看</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اگر رنگ‌های اصلی شما کثیف شوند، باید آنها را تمیز کنید، در غیر این صورت رنگ‌های زشتی خواهید داشت.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यदि आपके प्राथमिक रंग गंदे हो जाएं, तो आपको उन्हें साफ करना होगा, अन्यथा आपके रंग बदसूरत हो जाएंगे।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原色が汚れた場合は、きれいにしないと醜い色になってしまう</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기본 색상이 더러워지면 세척해야 하며 그렇지 않으면 보기 흉한 색상이 됩니다.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Eger rengên te yên sereke qirêj bibin, tu neçar î wan paqij bikî, an na rengên te yên ne xweş derdikevin.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Se suas cores primárias ficarem sujas, você terá que limpá-las ou terá cores feias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ਜੇਕਰ ਤੁਹਾਡੇ ਪ੍ਰਾਇਮਰੀ ਰੰਗ ਗੰਦੇ ਹੋ ਜਾਂਦੇ ਹਨ, ਤਾਂ ਤੁਹਾਨੂੰ ਉਨ੍ਹਾਂ ਨੂੰ ਸਾਫ਼ ਕਰਨਾ ਪਵੇਗਾ ਨਹੀਂ ਤਾਂ ਤੁਹਾਡੇ ਰੰਗ ਬਦਸੂਰਤ ਹੋ ਜਾਣਗੇ।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Если ваши основные цвета загрязнятся, вам придется их очистить, иначе у вас будут некрасивые цвета.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Haddii midabada asaasiga ahi ay wasakhoobaan, waa inaad nadiifisaa ama waxaad leedahay midabyo fool xun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 tus colores primarios se ensucian, tendrás que limpiarlos o tendrás colores feos.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Ikiwa rangi zako za msingi zinakuwa chafu, utalazimika kuzisafisha au una rangi mbaya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Kung marumi ang iyong mga pangunahing kulay, kailangan mong linisin ang mga ito o mayroon kang pangit na kulay</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Ana renkleriniz kirlenirse onları temizlemeniz gerekir, aksi takdirde çirkin renklere sahip olursunuz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Якщо ваші основні кольори забрудняться, вам доведеться їх почистити, інакше у вас будуть негарні кольори.</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Nếu màu chính của bạn bị bẩn, bạn sẽ phải giặt chúng nếu không bạn sẽ có màu xấu.</a:t>
            </a:r>
            <a:endParaRPr sz="1350">
              <a:solidFill>
                <a:srgbClr val="CACACA"/>
              </a:solidFill>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descr="Title" id="514" name="Google Shape;514;p8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FF"/>
                </a:solidFill>
                <a:latin typeface="Oswald"/>
                <a:ea typeface="Oswald"/>
                <a:cs typeface="Oswald"/>
                <a:sym typeface="Oswald"/>
              </a:rPr>
              <a:t>Cyan is very strong</a:t>
            </a:r>
            <a:r>
              <a:rPr lang="en" sz="4800">
                <a:solidFill>
                  <a:srgbClr val="FFFFFF"/>
                </a:solidFill>
                <a:latin typeface="Oswald"/>
                <a:ea typeface="Oswald"/>
                <a:cs typeface="Oswald"/>
                <a:sym typeface="Oswald"/>
              </a:rPr>
              <a:t>, and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00"/>
                </a:solidFill>
                <a:latin typeface="Oswald"/>
                <a:ea typeface="Oswald"/>
                <a:cs typeface="Oswald"/>
                <a:sym typeface="Oswald"/>
              </a:rPr>
              <a:t>yellow is very weak</a:t>
            </a:r>
            <a:endParaRPr sz="4800">
              <a:solidFill>
                <a:srgbClr val="AAAAAA"/>
              </a:solidFill>
              <a:latin typeface="Average"/>
              <a:ea typeface="Average"/>
              <a:cs typeface="Average"/>
              <a:sym typeface="Average"/>
            </a:endParaRPr>
          </a:p>
        </p:txBody>
      </p:sp>
      <p:sp>
        <p:nvSpPr>
          <p:cNvPr id="515" name="Google Shape;515;p80"/>
          <p:cNvSpPr/>
          <p:nvPr/>
        </p:nvSpPr>
        <p:spPr>
          <a:xfrm>
            <a:off x="1390800" y="414475"/>
            <a:ext cx="1790400" cy="1790400"/>
          </a:xfrm>
          <a:prstGeom prst="heart">
            <a:avLst/>
          </a:prstGeom>
          <a:solidFill>
            <a:srgbClr val="00FFFF"/>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t>💪</a:t>
            </a:r>
            <a:endParaRPr sz="3600"/>
          </a:p>
        </p:txBody>
      </p:sp>
      <p:sp>
        <p:nvSpPr>
          <p:cNvPr id="516" name="Google Shape;516;p80"/>
          <p:cNvSpPr/>
          <p:nvPr/>
        </p:nvSpPr>
        <p:spPr>
          <a:xfrm>
            <a:off x="1390800" y="4879225"/>
            <a:ext cx="1790400" cy="1790400"/>
          </a:xfrm>
          <a:prstGeom prst="heart">
            <a:avLst/>
          </a:prstGeom>
          <a:solidFill>
            <a:srgbClr val="FFFF00"/>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t>😢</a:t>
            </a:r>
            <a:endParaRPr sz="3600"/>
          </a:p>
        </p:txBody>
      </p:sp>
      <p:sp>
        <p:nvSpPr>
          <p:cNvPr descr="Translations" id="517" name="Google Shape;517;p8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700">
                <a:solidFill>
                  <a:srgbClr val="AAAAAA"/>
                </a:solidFill>
                <a:latin typeface="Average"/>
                <a:ea typeface="Average"/>
                <a:cs typeface="Average"/>
                <a:sym typeface="Average"/>
              </a:rPr>
              <a:t>ሲያን በጣም ጠንካራ ነው, እና ቢጫ በጣም ደካማ ነው</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اللون السماوي قوي جدًا، والأصفر ضعيف جدًا</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El cian és molt fort i el groc és molt feble.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青色很浓，黄色很淡</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فیروزه‌ای خیلی قوی و زرد خیلی ضعیف است</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सियान बहुत मजबूत है, और पीला बहुत कमजोर 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シアンは非常に強く、黄色は非常に弱い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청록색은 매우 강하고 노란색은 매우 약합니다.</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Sîyan pir xurt e, û zer jî pir qels 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O ciano é muito forte e o amarelo é muito fraco</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ਨੀਲਾ ਰੰਗ ਬਹੁਤ ਮਜ਼ਬੂਤ ​​ਹੁੰਦਾ ਹੈ, ਅਤੇ ਪੀਲਾ ਰੰਗ ਬਹੁਤ ਕਮਜ਼ੋਰ ਹੁੰਦਾ 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Голубой очень сильный, а желтый очень слабый.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Cyan aad buu u xoog badan yahay, jaalahana aad buu u daciifsan yahay</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El cian es muy fuerte y el amarillo es muy débil.</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Cyan ni nguvu sana, na njano ni dhaifu sana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Ang cyan ay napakalakas, at ang dilaw ay napakahina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Camgöbeği çok güçlü, sarı ise çok zayıf</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Блакитний дуже сильний, а жовтий дуже слабкий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Màu lục lam rất mạnh, còn màu vàng rất yếu</a:t>
            </a:r>
            <a:endParaRPr sz="3200">
              <a:solidFill>
                <a:srgbClr val="CACACA"/>
              </a:solidFill>
              <a:latin typeface="Average"/>
              <a:ea typeface="Average"/>
              <a:cs typeface="Average"/>
              <a:sym typeface="Average"/>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descr="Translations" id="522" name="Google Shape;522;p81"/>
          <p:cNvSpPr txBox="1"/>
          <p:nvPr/>
        </p:nvSpPr>
        <p:spPr>
          <a:xfrm>
            <a:off x="3657600" y="-20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ቀለምዎ በወረቀትዎ ላይ ግልጽ እንዲሆን በቂ ውሃ ይጠቀሙ</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استخدم كمية كافية من الماء حتى يصبح الطلاء شفافًا على الورق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Feu servir prou aigua perquè la pintura quedi transparent sobre el paper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使用足够的水，使你的颜料在纸上变得透明</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از آب کافی استفاده کنید تا رنگ روی کاغذ شفاف شود.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पर्याप्त पानी का प्रयोग करें ताकि आपका पेंट आपके कागज़ पर पारदर्शी हो जाए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紙の上で絵の具が透明になるまで十分な水を使用してください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페인트가 종이 위에서 투명해질 때까지 충분한 물을 사용하세요.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Ji bo ku boyaxa we li ser kaxezê zelal bibe, têra xwe av bikar bînin.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Use água suficiente para que a tinta fique transparente no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ਕਾਫ਼ੀ ਪਾਣੀ ਵਰਤੋ ਤਾਂ ਜੋ ਤੁਹਾਡਾ ਰੰਗ ਤੁਹਾਡੇ ਕਾਗਜ਼ 'ਤੇ ਪਾਰਦਰਸ਼ੀ ਹੋ ਜਾਵੇ।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Используйте достаточное количество воды, чтобы краска стала прозрачной на бумаге.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Isticmaal biyo ku filan si rinjigaagu u noqdo mid hufan warqaddaada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Utilice suficiente agua para que la pintura se vuelva transparente en el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Tumia maji ya kutosha ili rangi yako iwe wazi kwenye karatasi yako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Gumamit ng sapat na tubig upang ang iyong pintura ay maging transparent sa iyong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Boyanızın kağıt üzerinde şeffaf hale gelmesi için yeterli miktarda su kullanın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Використовуйте достатньо води, щоб фарба стала прозорою на папері</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Sử dụng đủ nước để màu sơn của bạn trở nên trong suốt trên giấy</a:t>
            </a:r>
            <a:endParaRPr sz="1900">
              <a:solidFill>
                <a:srgbClr val="AAAAAA"/>
              </a:solidFill>
              <a:latin typeface="Average"/>
              <a:ea typeface="Average"/>
              <a:cs typeface="Average"/>
              <a:sym typeface="Average"/>
            </a:endParaRPr>
          </a:p>
        </p:txBody>
      </p:sp>
      <p:grpSp>
        <p:nvGrpSpPr>
          <p:cNvPr id="523" name="Google Shape;523;p81"/>
          <p:cNvGrpSpPr/>
          <p:nvPr/>
        </p:nvGrpSpPr>
        <p:grpSpPr>
          <a:xfrm>
            <a:off x="-860775" y="-661728"/>
            <a:ext cx="10071863" cy="7994690"/>
            <a:chOff x="-860775" y="-661728"/>
            <a:chExt cx="10071863" cy="7994690"/>
          </a:xfrm>
        </p:grpSpPr>
        <p:sp>
          <p:nvSpPr>
            <p:cNvPr descr="Title" id="524" name="Google Shape;524;p81"/>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Use enough </a:t>
              </a:r>
              <a:r>
                <a:rPr lang="en" sz="4800">
                  <a:solidFill>
                    <a:srgbClr val="00FF00"/>
                  </a:solidFill>
                  <a:latin typeface="Oswald"/>
                  <a:ea typeface="Oswald"/>
                  <a:cs typeface="Oswald"/>
                  <a:sym typeface="Oswald"/>
                </a:rPr>
                <a:t>water </a:t>
              </a:r>
              <a:r>
                <a:rPr lang="en" sz="4800">
                  <a:solidFill>
                    <a:srgbClr val="FFFFFF"/>
                  </a:solidFill>
                  <a:latin typeface="Oswald"/>
                  <a:ea typeface="Oswald"/>
                  <a:cs typeface="Oswald"/>
                  <a:sym typeface="Oswald"/>
                </a:rPr>
                <a:t>so that your paint becomes </a:t>
              </a:r>
              <a:r>
                <a:rPr lang="en" sz="4800">
                  <a:solidFill>
                    <a:srgbClr val="00FF00"/>
                  </a:solidFill>
                  <a:latin typeface="Oswald"/>
                  <a:ea typeface="Oswald"/>
                  <a:cs typeface="Oswald"/>
                  <a:sym typeface="Oswald"/>
                </a:rPr>
                <a:t>transparent </a:t>
              </a:r>
              <a:r>
                <a:rPr lang="en" sz="4800">
                  <a:solidFill>
                    <a:srgbClr val="FFFFFF"/>
                  </a:solidFill>
                  <a:latin typeface="Oswald"/>
                  <a:ea typeface="Oswald"/>
                  <a:cs typeface="Oswald"/>
                  <a:sym typeface="Oswald"/>
                </a:rPr>
                <a:t>on your paper</a:t>
              </a:r>
              <a:endParaRPr sz="1200">
                <a:solidFill>
                  <a:srgbClr val="AAAAAA"/>
                </a:solidFill>
                <a:latin typeface="Average"/>
                <a:ea typeface="Average"/>
                <a:cs typeface="Average"/>
                <a:sym typeface="Average"/>
              </a:endParaRPr>
            </a:p>
          </p:txBody>
        </p:sp>
        <p:sp>
          <p:nvSpPr>
            <p:cNvPr id="525" name="Google Shape;525;p81"/>
            <p:cNvSpPr/>
            <p:nvPr/>
          </p:nvSpPr>
          <p:spPr>
            <a:xfrm>
              <a:off x="7132988" y="-661728"/>
              <a:ext cx="2078100" cy="2078100"/>
            </a:xfrm>
            <a:prstGeom prst="smileyFace">
              <a:avLst>
                <a:gd fmla="val 4653" name="adj"/>
              </a:avLst>
            </a:prstGeom>
            <a:solidFill>
              <a:srgbClr val="00FFFF">
                <a:alpha val="5028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81"/>
            <p:cNvSpPr/>
            <p:nvPr/>
          </p:nvSpPr>
          <p:spPr>
            <a:xfrm>
              <a:off x="-860775" y="335175"/>
              <a:ext cx="2078100" cy="2078100"/>
            </a:xfrm>
            <a:prstGeom prst="smileyFace">
              <a:avLst>
                <a:gd fmla="val 4653" name="adj"/>
              </a:avLst>
            </a:prstGeom>
            <a:solidFill>
              <a:srgbClr val="FFFF00">
                <a:alpha val="5140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81"/>
            <p:cNvSpPr/>
            <p:nvPr/>
          </p:nvSpPr>
          <p:spPr>
            <a:xfrm>
              <a:off x="2343102" y="5254862"/>
              <a:ext cx="2078100" cy="2078100"/>
            </a:xfrm>
            <a:prstGeom prst="smileyFace">
              <a:avLst>
                <a:gd fmla="val 4653" name="adj"/>
              </a:avLst>
            </a:prstGeom>
            <a:solidFill>
              <a:srgbClr val="FF00FF">
                <a:alpha val="5084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descr="Visual Arts 10 at Citadel High School. &#10;Halifax, Nova Scotia, Canada." id="532" name="Google Shape;532;p82" title="Introduction to watercolour">
            <a:hlinkClick r:id="rId3"/>
          </p:cNvPr>
          <p:cNvPicPr preferRelativeResize="0"/>
          <p:nvPr/>
        </p:nvPicPr>
        <p:blipFill>
          <a:blip r:embed="rId4">
            <a:alphaModFix/>
          </a:blip>
          <a:stretch>
            <a:fillRect/>
          </a:stretch>
        </p:blipFill>
        <p:spPr>
          <a:xfrm>
            <a:off x="0" y="0"/>
            <a:ext cx="9144000" cy="68580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6" name="Shape 536"/>
        <p:cNvGrpSpPr/>
        <p:nvPr/>
      </p:nvGrpSpPr>
      <p:grpSpPr>
        <a:xfrm>
          <a:off x="0" y="0"/>
          <a:ext cx="0" cy="0"/>
          <a:chOff x="0" y="0"/>
          <a:chExt cx="0" cy="0"/>
        </a:xfrm>
      </p:grpSpPr>
      <p:sp>
        <p:nvSpPr>
          <p:cNvPr descr="All text" id="537" name="Google Shape;537;p83"/>
          <p:cNvSpPr txBox="1"/>
          <p:nvPr/>
        </p:nvSpPr>
        <p:spPr>
          <a:xfrm>
            <a:off x="671250" y="2855000"/>
            <a:ext cx="7852200" cy="1148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Now go and play with paint on a blank sheet of paper.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2400">
              <a:solidFill>
                <a:srgbClr val="FFFFFF"/>
              </a:solidFill>
              <a:latin typeface="Oswald"/>
              <a:ea typeface="Oswald"/>
              <a:cs typeface="Oswald"/>
              <a:sym typeface="Oswald"/>
            </a:endParaRPr>
          </a:p>
          <a:p>
            <a:pPr indent="0" lvl="0" marL="0" rtl="0" algn="ctr">
              <a:spcBef>
                <a:spcPts val="0"/>
              </a:spcBef>
              <a:spcAft>
                <a:spcPts val="0"/>
              </a:spcAft>
              <a:buNone/>
            </a:pPr>
            <a:r>
              <a:rPr lang="en" sz="2400">
                <a:solidFill>
                  <a:srgbClr val="FFFFFF"/>
                </a:solidFill>
                <a:latin typeface="Oswald"/>
                <a:ea typeface="Oswald"/>
                <a:cs typeface="Oswald"/>
                <a:sym typeface="Oswald"/>
              </a:rPr>
              <a:t>Your name? Flowers? Stars?</a:t>
            </a:r>
            <a:endParaRPr sz="2400">
              <a:solidFill>
                <a:srgbClr val="FFFFFF"/>
              </a:solidFill>
              <a:latin typeface="Oswald"/>
              <a:ea typeface="Oswald"/>
              <a:cs typeface="Oswald"/>
              <a:sym typeface="Oswald"/>
            </a:endParaRPr>
          </a:p>
          <a:p>
            <a:pPr indent="0" lvl="0" marL="0" rtl="0" algn="ctr">
              <a:spcBef>
                <a:spcPts val="0"/>
              </a:spcBef>
              <a:spcAft>
                <a:spcPts val="0"/>
              </a:spcAft>
              <a:buNone/>
            </a:pPr>
            <a:r>
              <a:t/>
            </a:r>
            <a:endParaRPr sz="2400">
              <a:solidFill>
                <a:srgbClr val="FFFFFF"/>
              </a:solidFill>
              <a:latin typeface="Oswald"/>
              <a:ea typeface="Oswald"/>
              <a:cs typeface="Oswald"/>
              <a:sym typeface="Oswald"/>
            </a:endParaRPr>
          </a:p>
          <a:p>
            <a:pPr indent="0" lvl="0" marL="0" rtl="0" algn="l">
              <a:spcBef>
                <a:spcPts val="0"/>
              </a:spcBef>
              <a:spcAft>
                <a:spcPts val="0"/>
              </a:spcAft>
              <a:buNone/>
            </a:pPr>
            <a:r>
              <a:rPr lang="en" sz="2400">
                <a:solidFill>
                  <a:srgbClr val="B7B7B7"/>
                </a:solidFill>
                <a:latin typeface="Average"/>
                <a:ea typeface="Average"/>
                <a:cs typeface="Average"/>
                <a:sym typeface="Average"/>
              </a:rPr>
              <a:t>We are practicing:</a:t>
            </a:r>
            <a:endParaRPr sz="2400">
              <a:solidFill>
                <a:srgbClr val="B7B7B7"/>
              </a:solidFill>
              <a:latin typeface="Average"/>
              <a:ea typeface="Average"/>
              <a:cs typeface="Average"/>
              <a:sym typeface="Average"/>
            </a:endParaRPr>
          </a:p>
          <a:p>
            <a:pPr indent="0" lvl="0" marL="0" rtl="0" algn="l">
              <a:spcBef>
                <a:spcPts val="0"/>
              </a:spcBef>
              <a:spcAft>
                <a:spcPts val="0"/>
              </a:spcAft>
              <a:buNone/>
            </a:pPr>
            <a:r>
              <a:t/>
            </a:r>
            <a:endParaRPr sz="2400">
              <a:solidFill>
                <a:srgbClr val="B7B7B7"/>
              </a:solidFill>
              <a:latin typeface="Average"/>
              <a:ea typeface="Average"/>
              <a:cs typeface="Average"/>
              <a:sym typeface="Average"/>
            </a:endParaRPr>
          </a:p>
          <a:p>
            <a:pPr indent="-381000" lvl="0" marL="457200" rtl="0" algn="l">
              <a:spcBef>
                <a:spcPts val="0"/>
              </a:spcBef>
              <a:spcAft>
                <a:spcPts val="0"/>
              </a:spcAft>
              <a:buClr>
                <a:srgbClr val="B7B7B7"/>
              </a:buClr>
              <a:buSzPts val="2400"/>
              <a:buFont typeface="Average"/>
              <a:buChar char="●"/>
            </a:pPr>
            <a:r>
              <a:rPr lang="en" sz="2400">
                <a:solidFill>
                  <a:srgbClr val="B7B7B7"/>
                </a:solidFill>
                <a:latin typeface="Average"/>
                <a:ea typeface="Average"/>
                <a:cs typeface="Average"/>
                <a:sym typeface="Average"/>
              </a:rPr>
              <a:t>Moving paint from the pans to the </a:t>
            </a:r>
            <a:r>
              <a:rPr b="1" lang="en" sz="2400">
                <a:solidFill>
                  <a:srgbClr val="FFFFFF"/>
                </a:solidFill>
                <a:latin typeface="Average"/>
                <a:ea typeface="Average"/>
                <a:cs typeface="Average"/>
                <a:sym typeface="Average"/>
              </a:rPr>
              <a:t>mixing areas</a:t>
            </a:r>
            <a:r>
              <a:rPr lang="en" sz="2400">
                <a:solidFill>
                  <a:srgbClr val="B7B7B7"/>
                </a:solidFill>
                <a:latin typeface="Average"/>
                <a:ea typeface="Average"/>
                <a:cs typeface="Average"/>
                <a:sym typeface="Average"/>
              </a:rPr>
              <a:t> in the palette</a:t>
            </a:r>
            <a:endParaRPr sz="2400">
              <a:solidFill>
                <a:srgbClr val="B7B7B7"/>
              </a:solidFill>
              <a:latin typeface="Average"/>
              <a:ea typeface="Average"/>
              <a:cs typeface="Average"/>
              <a:sym typeface="Average"/>
            </a:endParaRPr>
          </a:p>
          <a:p>
            <a:pPr indent="-381000" lvl="0" marL="457200" rtl="0" algn="l">
              <a:spcBef>
                <a:spcPts val="0"/>
              </a:spcBef>
              <a:spcAft>
                <a:spcPts val="0"/>
              </a:spcAft>
              <a:buClr>
                <a:srgbClr val="B7B7B7"/>
              </a:buClr>
              <a:buSzPts val="2400"/>
              <a:buFont typeface="Average"/>
              <a:buChar char="●"/>
            </a:pPr>
            <a:r>
              <a:rPr lang="en" sz="2400">
                <a:solidFill>
                  <a:srgbClr val="B7B7B7"/>
                </a:solidFill>
                <a:latin typeface="Average"/>
                <a:ea typeface="Average"/>
                <a:cs typeface="Average"/>
                <a:sym typeface="Average"/>
              </a:rPr>
              <a:t>Keeping your paint pans </a:t>
            </a:r>
            <a:r>
              <a:rPr b="1" lang="en" sz="2400">
                <a:solidFill>
                  <a:srgbClr val="FFFFFF"/>
                </a:solidFill>
                <a:latin typeface="Average"/>
                <a:ea typeface="Average"/>
                <a:cs typeface="Average"/>
                <a:sym typeface="Average"/>
              </a:rPr>
              <a:t>super clean!</a:t>
            </a:r>
            <a:endParaRPr sz="2400">
              <a:solidFill>
                <a:srgbClr val="B7B7B7"/>
              </a:solidFill>
              <a:latin typeface="Average"/>
              <a:ea typeface="Average"/>
              <a:cs typeface="Average"/>
              <a:sym typeface="Average"/>
            </a:endParaRPr>
          </a:p>
          <a:p>
            <a:pPr indent="-381000" lvl="0" marL="457200" rtl="0" algn="l">
              <a:spcBef>
                <a:spcPts val="0"/>
              </a:spcBef>
              <a:spcAft>
                <a:spcPts val="0"/>
              </a:spcAft>
              <a:buClr>
                <a:srgbClr val="B7B7B7"/>
              </a:buClr>
              <a:buSzPts val="2400"/>
              <a:buFont typeface="Average"/>
              <a:buChar char="●"/>
            </a:pPr>
            <a:r>
              <a:rPr lang="en" sz="2400">
                <a:solidFill>
                  <a:srgbClr val="B7B7B7"/>
                </a:solidFill>
                <a:latin typeface="Average"/>
                <a:ea typeface="Average"/>
                <a:cs typeface="Average"/>
                <a:sym typeface="Average"/>
              </a:rPr>
              <a:t>Using the brushes to make </a:t>
            </a:r>
            <a:r>
              <a:rPr b="1" lang="en" sz="2400">
                <a:solidFill>
                  <a:srgbClr val="FFFFFF"/>
                </a:solidFill>
                <a:latin typeface="Average"/>
                <a:ea typeface="Average"/>
                <a:cs typeface="Average"/>
                <a:sym typeface="Average"/>
              </a:rPr>
              <a:t>different lines</a:t>
            </a:r>
            <a:endParaRPr sz="2400">
              <a:solidFill>
                <a:srgbClr val="B7B7B7"/>
              </a:solidFill>
              <a:latin typeface="Average"/>
              <a:ea typeface="Average"/>
              <a:cs typeface="Average"/>
              <a:sym typeface="Average"/>
            </a:endParaRPr>
          </a:p>
          <a:p>
            <a:pPr indent="-381000" lvl="0" marL="457200" rtl="0" algn="l">
              <a:spcBef>
                <a:spcPts val="0"/>
              </a:spcBef>
              <a:spcAft>
                <a:spcPts val="0"/>
              </a:spcAft>
              <a:buClr>
                <a:srgbClr val="B7B7B7"/>
              </a:buClr>
              <a:buSzPts val="2400"/>
              <a:buFont typeface="Average"/>
              <a:buChar char="●"/>
            </a:pPr>
            <a:r>
              <a:rPr lang="en" sz="2400">
                <a:solidFill>
                  <a:srgbClr val="B7B7B7"/>
                </a:solidFill>
                <a:latin typeface="Average"/>
                <a:ea typeface="Average"/>
                <a:cs typeface="Average"/>
                <a:sym typeface="Average"/>
              </a:rPr>
              <a:t>Controlling the amount of </a:t>
            </a:r>
            <a:r>
              <a:rPr b="1" lang="en" sz="2400">
                <a:solidFill>
                  <a:srgbClr val="FFFFFF"/>
                </a:solidFill>
                <a:latin typeface="Average"/>
                <a:ea typeface="Average"/>
                <a:cs typeface="Average"/>
                <a:sym typeface="Average"/>
              </a:rPr>
              <a:t>water we mix</a:t>
            </a:r>
            <a:r>
              <a:rPr lang="en" sz="2400">
                <a:solidFill>
                  <a:srgbClr val="B7B7B7"/>
                </a:solidFill>
                <a:latin typeface="Average"/>
                <a:ea typeface="Average"/>
                <a:cs typeface="Average"/>
                <a:sym typeface="Average"/>
              </a:rPr>
              <a:t> with the paint</a:t>
            </a:r>
            <a:endParaRPr sz="2400">
              <a:solidFill>
                <a:srgbClr val="B7B7B7"/>
              </a:solidFill>
              <a:latin typeface="Average"/>
              <a:ea typeface="Average"/>
              <a:cs typeface="Average"/>
              <a:sym typeface="Average"/>
            </a:endParaRPr>
          </a:p>
          <a:p>
            <a:pPr indent="-381000" lvl="0" marL="457200" rtl="0" algn="l">
              <a:spcBef>
                <a:spcPts val="0"/>
              </a:spcBef>
              <a:spcAft>
                <a:spcPts val="0"/>
              </a:spcAft>
              <a:buClr>
                <a:srgbClr val="B7B7B7"/>
              </a:buClr>
              <a:buSzPts val="2400"/>
              <a:buFont typeface="Average"/>
              <a:buChar char="●"/>
            </a:pPr>
            <a:r>
              <a:rPr lang="en" sz="2400">
                <a:solidFill>
                  <a:srgbClr val="B7B7B7"/>
                </a:solidFill>
                <a:latin typeface="Average"/>
                <a:ea typeface="Average"/>
                <a:cs typeface="Average"/>
                <a:sym typeface="Average"/>
              </a:rPr>
              <a:t>Using one water container for </a:t>
            </a:r>
            <a:r>
              <a:rPr b="1" lang="en" sz="2400">
                <a:solidFill>
                  <a:srgbClr val="FFFFFF"/>
                </a:solidFill>
                <a:latin typeface="Average"/>
                <a:ea typeface="Average"/>
                <a:cs typeface="Average"/>
                <a:sym typeface="Average"/>
              </a:rPr>
              <a:t>dirty</a:t>
            </a:r>
            <a:r>
              <a:rPr lang="en" sz="2400">
                <a:solidFill>
                  <a:srgbClr val="B7B7B7"/>
                </a:solidFill>
                <a:latin typeface="Average"/>
                <a:ea typeface="Average"/>
                <a:cs typeface="Average"/>
                <a:sym typeface="Average"/>
              </a:rPr>
              <a:t>, and one for </a:t>
            </a:r>
            <a:r>
              <a:rPr b="1" lang="en" sz="2400">
                <a:solidFill>
                  <a:srgbClr val="FFFFFF"/>
                </a:solidFill>
                <a:latin typeface="Average"/>
                <a:ea typeface="Average"/>
                <a:cs typeface="Average"/>
                <a:sym typeface="Average"/>
              </a:rPr>
              <a:t>clean</a:t>
            </a:r>
            <a:endParaRPr sz="2400">
              <a:solidFill>
                <a:srgbClr val="B7B7B7"/>
              </a:solidFill>
              <a:latin typeface="Average"/>
              <a:ea typeface="Average"/>
              <a:cs typeface="Average"/>
              <a:sym typeface="Average"/>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1" name="Shape 541"/>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nvSpPr>
        <p:spPr>
          <a:xfrm>
            <a:off x="4692075" y="100"/>
            <a:ext cx="4451700" cy="4493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Peter Ojingiri</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(Nigeria)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In this Chaotic Place, I Have You</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2023</a:t>
            </a:r>
            <a:endParaRPr sz="2400">
              <a:solidFill>
                <a:srgbClr val="B7B7B7"/>
              </a:solidFill>
              <a:latin typeface="Cabin"/>
              <a:ea typeface="Cabin"/>
              <a:cs typeface="Cabin"/>
              <a:sym typeface="Cabin"/>
            </a:endParaRPr>
          </a:p>
        </p:txBody>
      </p:sp>
      <p:pic>
        <p:nvPicPr>
          <p:cNvPr id="157" name="Google Shape;157;p31"/>
          <p:cNvPicPr preferRelativeResize="0"/>
          <p:nvPr/>
        </p:nvPicPr>
        <p:blipFill>
          <a:blip r:embed="rId3">
            <a:alphaModFix/>
          </a:blip>
          <a:stretch>
            <a:fillRect/>
          </a:stretch>
        </p:blipFill>
        <p:spPr>
          <a:xfrm>
            <a:off x="0" y="100"/>
            <a:ext cx="4692087" cy="6857999"/>
          </a:xfrm>
          <a:prstGeom prst="rect">
            <a:avLst/>
          </a:prstGeom>
          <a:noFill/>
          <a:ln>
            <a:noFill/>
          </a:ln>
        </p:spPr>
      </p:pic>
      <p:pic>
        <p:nvPicPr>
          <p:cNvPr id="158" name="Google Shape;158;p31"/>
          <p:cNvPicPr preferRelativeResize="0"/>
          <p:nvPr/>
        </p:nvPicPr>
        <p:blipFill>
          <a:blip r:embed="rId4">
            <a:alphaModFix/>
          </a:blip>
          <a:stretch>
            <a:fillRect/>
          </a:stretch>
        </p:blipFill>
        <p:spPr>
          <a:xfrm>
            <a:off x="5938175" y="4493775"/>
            <a:ext cx="1828800" cy="18288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descr="Title" id="546" name="Google Shape;546;p85"/>
          <p:cNvSpPr txBox="1"/>
          <p:nvPr/>
        </p:nvSpPr>
        <p:spPr>
          <a:xfrm>
            <a:off x="671250" y="0"/>
            <a:ext cx="7852200" cy="137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400">
                <a:solidFill>
                  <a:srgbClr val="FFFFFF"/>
                </a:solidFill>
                <a:latin typeface="Oswald"/>
                <a:ea typeface="Oswald"/>
                <a:cs typeface="Oswald"/>
                <a:sym typeface="Oswald"/>
              </a:rPr>
              <a:t>Mixing </a:t>
            </a:r>
            <a:r>
              <a:rPr lang="en" sz="5400">
                <a:solidFill>
                  <a:srgbClr val="FFFF00"/>
                </a:solidFill>
                <a:latin typeface="Oswald"/>
                <a:ea typeface="Oswald"/>
                <a:cs typeface="Oswald"/>
                <a:sym typeface="Oswald"/>
              </a:rPr>
              <a:t>colours </a:t>
            </a:r>
            <a:r>
              <a:rPr lang="en" sz="5400">
                <a:solidFill>
                  <a:srgbClr val="00FFFF"/>
                </a:solidFill>
                <a:latin typeface="Oswald"/>
                <a:ea typeface="Oswald"/>
                <a:cs typeface="Oswald"/>
                <a:sym typeface="Oswald"/>
              </a:rPr>
              <a:t>using </a:t>
            </a:r>
            <a:r>
              <a:rPr lang="en" sz="5400">
                <a:solidFill>
                  <a:srgbClr val="FF00FF"/>
                </a:solidFill>
                <a:latin typeface="Oswald"/>
                <a:ea typeface="Oswald"/>
                <a:cs typeface="Oswald"/>
                <a:sym typeface="Oswald"/>
              </a:rPr>
              <a:t>primaries</a:t>
            </a:r>
            <a:endParaRPr sz="1800">
              <a:solidFill>
                <a:srgbClr val="B7B7B7"/>
              </a:solidFill>
              <a:latin typeface="Average"/>
              <a:ea typeface="Average"/>
              <a:cs typeface="Average"/>
              <a:sym typeface="Average"/>
            </a:endParaRPr>
          </a:p>
        </p:txBody>
      </p:sp>
      <p:sp>
        <p:nvSpPr>
          <p:cNvPr descr="Translations" id="547" name="Google Shape;547;p85"/>
          <p:cNvSpPr txBox="1"/>
          <p:nvPr/>
        </p:nvSpPr>
        <p:spPr>
          <a:xfrm>
            <a:off x="671250" y="1375500"/>
            <a:ext cx="7852200" cy="548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AAAAAA"/>
                </a:solidFill>
                <a:latin typeface="Average"/>
                <a:ea typeface="Average"/>
                <a:cs typeface="Average"/>
                <a:sym typeface="Average"/>
              </a:rPr>
              <a:t>ዋና ቀለሞችን በመጠቀም ቀለሞችን መቀላቀል</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 sz="1800">
                <a:solidFill>
                  <a:srgbClr val="AAAAAA"/>
                </a:solidFill>
                <a:latin typeface="Average"/>
                <a:ea typeface="Average"/>
                <a:cs typeface="Average"/>
                <a:sym typeface="Average"/>
              </a:rPr>
              <a:t>خلط الألوان باستخدام الألوان الأساسية</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Barreja de colors utilitzant colors primaris</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使用原色混合颜色</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 sz="1800">
                <a:solidFill>
                  <a:srgbClr val="AAAAAA"/>
                </a:solidFill>
                <a:latin typeface="Average"/>
                <a:ea typeface="Average"/>
                <a:cs typeface="Average"/>
                <a:sym typeface="Average"/>
              </a:rPr>
              <a:t>ترکیب رنگ‌ها با استفاده از رنگ‌های اصلی</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प्राथमिक रंगों का उपयोग करके रंगों को मिलाना</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原色を使った色の混合</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기본색을 사용하여 색상 혼합</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Têkelkirina rengan bi karanîna rengên seretayî</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Misturando cores usando cores primárias</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ਪ੍ਰਾਇਮਰੀ ਰੰਗਾਂ ਦੀ ਵਰਤੋਂ ਕਰਕੇ ਰੰਗਾਂ ਨੂੰ ਮਿਲਾਉਣਾ</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Смешивание цветов с использованием основных цветов</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Isku dhafka midabada adoo isticmaalaya midabada asaasiga ah</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Mezcla de colores utilizando colores primarios</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Kuchanganya rangi kwa kutumia rangi za msingi</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Paghahalo ng mga kulay gamit ang mga pangunahing kulay</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Birincil renkleri kullanarak renkleri karıştırma</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Змішування кольорів за допомогою основних кольорів</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Pha trộn màu sắc bằng cách sử dụng màu cơ bản</a:t>
            </a:r>
            <a:endParaRPr sz="3600">
              <a:solidFill>
                <a:srgbClr val="CACACA"/>
              </a:solidFill>
              <a:latin typeface="Average"/>
              <a:ea typeface="Average"/>
              <a:cs typeface="Average"/>
              <a:sym typeface="Average"/>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pic>
        <p:nvPicPr>
          <p:cNvPr descr="painting-colourWheel-Lily Kungl-1..jpg" id="552" name="Google Shape;552;p86"/>
          <p:cNvPicPr preferRelativeResize="0"/>
          <p:nvPr/>
        </p:nvPicPr>
        <p:blipFill>
          <a:blip r:embed="rId3">
            <a:alphaModFix/>
          </a:blip>
          <a:stretch>
            <a:fillRect/>
          </a:stretch>
        </p:blipFill>
        <p:spPr>
          <a:xfrm>
            <a:off x="140900" y="609600"/>
            <a:ext cx="4369924" cy="5711340"/>
          </a:xfrm>
          <a:prstGeom prst="rect">
            <a:avLst/>
          </a:prstGeom>
          <a:noFill/>
          <a:ln>
            <a:noFill/>
          </a:ln>
        </p:spPr>
      </p:pic>
      <p:pic>
        <p:nvPicPr>
          <p:cNvPr id="553" name="Google Shape;553;p86"/>
          <p:cNvPicPr preferRelativeResize="0"/>
          <p:nvPr/>
        </p:nvPicPr>
        <p:blipFill rotWithShape="1">
          <a:blip r:embed="rId4">
            <a:alphaModFix/>
          </a:blip>
          <a:srcRect b="4535" l="22653" r="24008" t="8584"/>
          <a:stretch/>
        </p:blipFill>
        <p:spPr>
          <a:xfrm>
            <a:off x="4603013" y="609587"/>
            <a:ext cx="4369942" cy="5694774"/>
          </a:xfrm>
          <a:prstGeom prst="rect">
            <a:avLst/>
          </a:prstGeom>
          <a:noFill/>
          <a:ln>
            <a:noFill/>
          </a:ln>
        </p:spPr>
      </p:pic>
      <p:pic>
        <p:nvPicPr>
          <p:cNvPr descr="painting-colourWheel-Montana Bennett-2.jpg" id="554" name="Google Shape;554;p86"/>
          <p:cNvPicPr preferRelativeResize="0"/>
          <p:nvPr/>
        </p:nvPicPr>
        <p:blipFill>
          <a:blip r:embed="rId5">
            <a:alphaModFix/>
          </a:blip>
          <a:stretch>
            <a:fillRect/>
          </a:stretch>
        </p:blipFill>
        <p:spPr>
          <a:xfrm>
            <a:off x="4603005" y="2223396"/>
            <a:ext cx="4369951" cy="4081907"/>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pic>
        <p:nvPicPr>
          <p:cNvPr descr="painting-colourWheel-Montana Bennett-1.jpg" id="559" name="Google Shape;559;p87"/>
          <p:cNvPicPr preferRelativeResize="0"/>
          <p:nvPr/>
        </p:nvPicPr>
        <p:blipFill>
          <a:blip r:embed="rId3">
            <a:alphaModFix/>
          </a:blip>
          <a:stretch>
            <a:fillRect/>
          </a:stretch>
        </p:blipFill>
        <p:spPr>
          <a:xfrm>
            <a:off x="5828375" y="3540546"/>
            <a:ext cx="3163223" cy="3124604"/>
          </a:xfrm>
          <a:prstGeom prst="rect">
            <a:avLst/>
          </a:prstGeom>
          <a:noFill/>
          <a:ln>
            <a:noFill/>
          </a:ln>
        </p:spPr>
      </p:pic>
      <p:pic>
        <p:nvPicPr>
          <p:cNvPr descr="painting-colourWheel-Julia Irvine-2.jpg" id="560" name="Google Shape;560;p87"/>
          <p:cNvPicPr preferRelativeResize="0"/>
          <p:nvPr/>
        </p:nvPicPr>
        <p:blipFill>
          <a:blip r:embed="rId4">
            <a:alphaModFix/>
          </a:blip>
          <a:stretch>
            <a:fillRect/>
          </a:stretch>
        </p:blipFill>
        <p:spPr>
          <a:xfrm>
            <a:off x="5828367" y="152400"/>
            <a:ext cx="3163234" cy="3216625"/>
          </a:xfrm>
          <a:prstGeom prst="rect">
            <a:avLst/>
          </a:prstGeom>
          <a:noFill/>
          <a:ln>
            <a:noFill/>
          </a:ln>
        </p:spPr>
      </p:pic>
      <p:pic>
        <p:nvPicPr>
          <p:cNvPr id="561" name="Google Shape;561;p87"/>
          <p:cNvPicPr preferRelativeResize="0"/>
          <p:nvPr/>
        </p:nvPicPr>
        <p:blipFill rotWithShape="1">
          <a:blip r:embed="rId5">
            <a:alphaModFix/>
          </a:blip>
          <a:srcRect b="4458" l="22340" r="23946" t="8638"/>
          <a:stretch/>
        </p:blipFill>
        <p:spPr>
          <a:xfrm>
            <a:off x="111950" y="152400"/>
            <a:ext cx="5032064" cy="65127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descr="All text" id="566" name="Google Shape;566;p88"/>
          <p:cNvSpPr txBox="1"/>
          <p:nvPr/>
        </p:nvSpPr>
        <p:spPr>
          <a:xfrm>
            <a:off x="311700" y="275"/>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700">
                <a:solidFill>
                  <a:srgbClr val="FFFFFF"/>
                </a:solidFill>
                <a:latin typeface="Oswald"/>
                <a:ea typeface="Oswald"/>
                <a:cs typeface="Oswald"/>
                <a:sym typeface="Oswald"/>
              </a:rPr>
              <a:t>Primary colours</a:t>
            </a:r>
            <a:endParaRPr sz="4700">
              <a:solidFill>
                <a:srgbClr val="FFFFFF"/>
              </a:solidFill>
              <a:latin typeface="Oswald"/>
              <a:ea typeface="Oswald"/>
              <a:cs typeface="Oswald"/>
              <a:sym typeface="Oswald"/>
            </a:endParaRPr>
          </a:p>
          <a:p>
            <a:pPr indent="457200" lvl="0" marL="0" rtl="1" algn="r">
              <a:lnSpc>
                <a:spcPct val="115000"/>
              </a:lnSpc>
              <a:spcBef>
                <a:spcPts val="0"/>
              </a:spcBef>
              <a:spcAft>
                <a:spcPts val="0"/>
              </a:spcAft>
              <a:buNone/>
            </a:pPr>
            <a:r>
              <a:t/>
            </a:r>
            <a:endParaRPr sz="1700">
              <a:solidFill>
                <a:srgbClr val="CCCCCC"/>
              </a:solidFill>
              <a:latin typeface="Open Sans"/>
              <a:ea typeface="Open Sans"/>
              <a:cs typeface="Open Sans"/>
              <a:sym typeface="Open Sans"/>
            </a:endParaRPr>
          </a:p>
          <a:p>
            <a:pPr indent="0" lvl="0" marL="0" rtl="1" algn="r">
              <a:lnSpc>
                <a:spcPct val="115000"/>
              </a:lnSpc>
              <a:spcBef>
                <a:spcPts val="0"/>
              </a:spcBef>
              <a:spcAft>
                <a:spcPts val="0"/>
              </a:spcAft>
              <a:buNone/>
            </a:pPr>
            <a:r>
              <a:rPr lang="en" sz="1800">
                <a:solidFill>
                  <a:srgbClr val="CCCCCC"/>
                </a:solidFill>
                <a:latin typeface="Average"/>
                <a:ea typeface="Average"/>
                <a:cs typeface="Average"/>
                <a:sym typeface="Average"/>
              </a:rPr>
              <a:t>ዋና ቀለሞች - الألوان الأساسية - Colors primaris - 原色 - رنگ‌های اصلی - प्राथमिक रंग - 原色 - 기본색 - Rengên sereke - Cores primárias - ਮੁੱਖ ਰੰਗ - Основные цвета - Midabada aasaasiga ah - Colores primarios - Rangi za msingi - Pangunahing kulay - Birincil renkler - Основні кольори - Màu cơ bản</a:t>
            </a:r>
            <a:endParaRPr sz="1800">
              <a:solidFill>
                <a:srgbClr val="CCCCCC"/>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 sz="2400">
                <a:solidFill>
                  <a:srgbClr val="FFFFFF"/>
                </a:solidFill>
                <a:latin typeface="Cabin"/>
                <a:ea typeface="Cabin"/>
                <a:cs typeface="Cabin"/>
                <a:sym typeface="Cabin"/>
              </a:rPr>
              <a:t>Yellow</a:t>
            </a:r>
            <a:endParaRPr b="1" sz="2400">
              <a:solidFill>
                <a:srgbClr val="FFFFFF"/>
              </a:solidFill>
              <a:latin typeface="Cabin"/>
              <a:ea typeface="Cabin"/>
              <a:cs typeface="Cabin"/>
              <a:sym typeface="Cabin"/>
            </a:endParaRPr>
          </a:p>
          <a:p>
            <a:pPr indent="0" lvl="0" marL="0" rtl="1" algn="r">
              <a:lnSpc>
                <a:spcPct val="115000"/>
              </a:lnSpc>
              <a:spcBef>
                <a:spcPts val="0"/>
              </a:spcBef>
              <a:spcAft>
                <a:spcPts val="0"/>
              </a:spcAft>
              <a:buNone/>
            </a:pPr>
            <a:r>
              <a:rPr lang="en" sz="1600">
                <a:solidFill>
                  <a:srgbClr val="FFFF00"/>
                </a:solidFill>
                <a:latin typeface="Average"/>
                <a:ea typeface="Average"/>
                <a:cs typeface="Average"/>
                <a:sym typeface="Average"/>
              </a:rPr>
              <a:t>ቢጫ - أصفر - groc - 黄色的 - زرد - पीला - 黄色 - 노란색 - zer - amarelo - ਪੀਲਾ - желтый - jaalle - amarillo - njano - dilaw - sarı - жовтий - màu vàng</a:t>
            </a:r>
            <a:endParaRPr b="1" sz="1600">
              <a:solidFill>
                <a:srgbClr val="FFFF00"/>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 sz="2400">
                <a:solidFill>
                  <a:srgbClr val="FFFFFF"/>
                </a:solidFill>
                <a:latin typeface="Cabin"/>
                <a:ea typeface="Cabin"/>
                <a:cs typeface="Cabin"/>
                <a:sym typeface="Cabin"/>
              </a:rPr>
              <a:t>Cyan</a:t>
            </a:r>
            <a:r>
              <a:rPr lang="en" sz="2300">
                <a:solidFill>
                  <a:srgbClr val="EFEFEF"/>
                </a:solidFill>
                <a:latin typeface="Cabin"/>
                <a:ea typeface="Cabin"/>
                <a:cs typeface="Cabin"/>
                <a:sym typeface="Cabin"/>
              </a:rPr>
              <a:t>		</a:t>
            </a:r>
            <a:endParaRPr sz="2300">
              <a:solidFill>
                <a:srgbClr val="EFEFEF"/>
              </a:solidFill>
              <a:latin typeface="Cabin"/>
              <a:ea typeface="Cabin"/>
              <a:cs typeface="Cabin"/>
              <a:sym typeface="Cabin"/>
            </a:endParaRPr>
          </a:p>
          <a:p>
            <a:pPr indent="0" lvl="0" marL="0" rtl="1" algn="r">
              <a:lnSpc>
                <a:spcPct val="115000"/>
              </a:lnSpc>
              <a:spcBef>
                <a:spcPts val="0"/>
              </a:spcBef>
              <a:spcAft>
                <a:spcPts val="0"/>
              </a:spcAft>
              <a:buNone/>
            </a:pPr>
            <a:r>
              <a:rPr lang="en" sz="1700">
                <a:solidFill>
                  <a:srgbClr val="00FFFF"/>
                </a:solidFill>
                <a:latin typeface="Average"/>
                <a:ea typeface="Average"/>
                <a:cs typeface="Average"/>
                <a:sym typeface="Average"/>
              </a:rPr>
              <a:t>ሳያን - سماوي - cian - 青色 - فیروزه‌ای - सियान - シアン - 청록색 - sîyan - ciano - ਸਿਆਨੀ - голубой - cyan - cian - samawati - cyan - camgöbeği - блакитний - màu lục lam</a:t>
            </a:r>
            <a:endParaRPr sz="1700">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 sz="2400">
                <a:solidFill>
                  <a:srgbClr val="FFFFFF"/>
                </a:solidFill>
                <a:latin typeface="Cabin"/>
                <a:ea typeface="Cabin"/>
                <a:cs typeface="Cabin"/>
                <a:sym typeface="Cabin"/>
              </a:rPr>
              <a:t>Magenta</a:t>
            </a:r>
            <a:endParaRPr b="1" sz="2400">
              <a:solidFill>
                <a:srgbClr val="FFFFFF"/>
              </a:solidFill>
              <a:latin typeface="Cabin"/>
              <a:ea typeface="Cabin"/>
              <a:cs typeface="Cabin"/>
              <a:sym typeface="Cabin"/>
            </a:endParaRPr>
          </a:p>
          <a:p>
            <a:pPr indent="0" lvl="0" marL="0" rtl="1" algn="r">
              <a:lnSpc>
                <a:spcPct val="115000"/>
              </a:lnSpc>
              <a:spcBef>
                <a:spcPts val="0"/>
              </a:spcBef>
              <a:spcAft>
                <a:spcPts val="0"/>
              </a:spcAft>
              <a:buNone/>
            </a:pPr>
            <a:r>
              <a:rPr lang="en" sz="1700">
                <a:solidFill>
                  <a:srgbClr val="FF00FF"/>
                </a:solidFill>
                <a:latin typeface="Average"/>
                <a:ea typeface="Average"/>
                <a:cs typeface="Average"/>
                <a:sym typeface="Average"/>
              </a:rPr>
              <a:t>ማጄንታ - أرجواني - magenta - 品红 - سرخابی - मैजेंटा - マゼンタ - 마젠타 - magenta - magenta - ਮੈਜੈਂਟਾ - пурпурный - magenta - magenta - magenta - magenta - macenta - пурпуровий - màu đỏ tươi</a:t>
            </a:r>
            <a:endParaRPr sz="1700">
              <a:solidFill>
                <a:srgbClr val="FF00FF"/>
              </a:solidFill>
              <a:latin typeface="Average"/>
              <a:ea typeface="Average"/>
              <a:cs typeface="Average"/>
              <a:sym typeface="Average"/>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grpSp>
        <p:nvGrpSpPr>
          <p:cNvPr id="571" name="Google Shape;571;p89"/>
          <p:cNvGrpSpPr/>
          <p:nvPr/>
        </p:nvGrpSpPr>
        <p:grpSpPr>
          <a:xfrm>
            <a:off x="311700" y="0"/>
            <a:ext cx="8832300" cy="3028200"/>
            <a:chOff x="311700" y="0"/>
            <a:chExt cx="8832300" cy="3028200"/>
          </a:xfrm>
        </p:grpSpPr>
        <p:pic>
          <p:nvPicPr>
            <p:cNvPr id="572" name="Google Shape;572;p89"/>
            <p:cNvPicPr preferRelativeResize="0"/>
            <p:nvPr/>
          </p:nvPicPr>
          <p:blipFill>
            <a:blip r:embed="rId3">
              <a:alphaModFix/>
            </a:blip>
            <a:stretch>
              <a:fillRect/>
            </a:stretch>
          </p:blipFill>
          <p:spPr>
            <a:xfrm>
              <a:off x="6115800" y="0"/>
              <a:ext cx="3028200" cy="3028200"/>
            </a:xfrm>
            <a:prstGeom prst="rect">
              <a:avLst/>
            </a:prstGeom>
            <a:noFill/>
            <a:ln>
              <a:noFill/>
            </a:ln>
          </p:spPr>
        </p:pic>
        <p:sp>
          <p:nvSpPr>
            <p:cNvPr descr="Title" id="573" name="Google Shape;573;p89"/>
            <p:cNvSpPr txBox="1"/>
            <p:nvPr/>
          </p:nvSpPr>
          <p:spPr>
            <a:xfrm>
              <a:off x="311700" y="0"/>
              <a:ext cx="8430600" cy="27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400">
                  <a:solidFill>
                    <a:srgbClr val="FFFFFF"/>
                  </a:solidFill>
                  <a:latin typeface="Oswald"/>
                  <a:ea typeface="Oswald"/>
                  <a:cs typeface="Oswald"/>
                  <a:sym typeface="Oswald"/>
                </a:rPr>
                <a:t>Mixing colours</a:t>
              </a:r>
              <a:endParaRPr sz="4400">
                <a:solidFill>
                  <a:srgbClr val="FFFFFF"/>
                </a:solidFill>
                <a:latin typeface="Oswald"/>
                <a:ea typeface="Oswald"/>
                <a:cs typeface="Oswald"/>
                <a:sym typeface="Oswald"/>
              </a:endParaRPr>
            </a:p>
            <a:p>
              <a:pPr indent="0" lvl="0" marL="0" rtl="0" algn="l">
                <a:spcBef>
                  <a:spcPts val="0"/>
                </a:spcBef>
                <a:spcAft>
                  <a:spcPts val="0"/>
                </a:spcAft>
                <a:buNone/>
              </a:pPr>
              <a:r>
                <a:t/>
              </a:r>
              <a:endParaRPr sz="2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000">
                  <a:solidFill>
                    <a:srgbClr val="00FF00"/>
                  </a:solidFill>
                  <a:latin typeface="Open Sans"/>
                  <a:ea typeface="Open Sans"/>
                  <a:cs typeface="Open Sans"/>
                  <a:sym typeface="Open Sans"/>
                </a:rPr>
                <a:t>Green 			</a:t>
              </a:r>
              <a:r>
                <a:rPr b="1" lang="en" sz="2000">
                  <a:solidFill>
                    <a:srgbClr val="CACACA"/>
                  </a:solidFill>
                  <a:latin typeface="Open Sans"/>
                  <a:ea typeface="Open Sans"/>
                  <a:cs typeface="Open Sans"/>
                  <a:sym typeface="Open Sans"/>
                </a:rPr>
                <a:t>=</a:t>
              </a:r>
              <a:r>
                <a:rPr b="1" lang="en" sz="2000">
                  <a:solidFill>
                    <a:srgbClr val="00FF00"/>
                  </a:solidFill>
                  <a:latin typeface="Open Sans"/>
                  <a:ea typeface="Open Sans"/>
                  <a:cs typeface="Open Sans"/>
                  <a:sym typeface="Open Sans"/>
                </a:rPr>
                <a:t> </a:t>
              </a:r>
              <a:r>
                <a:rPr b="1" lang="en" sz="2000">
                  <a:solidFill>
                    <a:srgbClr val="FFFF00"/>
                  </a:solidFill>
                  <a:latin typeface="Open Sans"/>
                  <a:ea typeface="Open Sans"/>
                  <a:cs typeface="Open Sans"/>
                  <a:sym typeface="Open Sans"/>
                </a:rPr>
                <a:t>Yellow </a:t>
              </a:r>
              <a:r>
                <a:rPr b="1" lang="en" sz="2000">
                  <a:solidFill>
                    <a:srgbClr val="CACACA"/>
                  </a:solidFill>
                  <a:latin typeface="Open Sans"/>
                  <a:ea typeface="Open Sans"/>
                  <a:cs typeface="Open Sans"/>
                  <a:sym typeface="Open Sans"/>
                </a:rPr>
                <a:t>+ </a:t>
              </a:r>
              <a:r>
                <a:rPr b="1" lang="en" sz="2000">
                  <a:solidFill>
                    <a:srgbClr val="00FFFF"/>
                  </a:solidFill>
                  <a:latin typeface="Open Sans"/>
                  <a:ea typeface="Open Sans"/>
                  <a:cs typeface="Open Sans"/>
                  <a:sym typeface="Open Sans"/>
                </a:rPr>
                <a:t>cyan</a:t>
              </a:r>
              <a:endParaRPr b="1" sz="2000">
                <a:solidFill>
                  <a:srgbClr val="00FF00"/>
                </a:solidFill>
                <a:latin typeface="Open Sans"/>
                <a:ea typeface="Open Sans"/>
                <a:cs typeface="Open Sans"/>
                <a:sym typeface="Open Sans"/>
              </a:endParaRPr>
            </a:p>
            <a:p>
              <a:pPr indent="0" lvl="0" marL="0" rtl="0" algn="l">
                <a:lnSpc>
                  <a:spcPct val="115000"/>
                </a:lnSpc>
                <a:spcBef>
                  <a:spcPts val="1600"/>
                </a:spcBef>
                <a:spcAft>
                  <a:spcPts val="0"/>
                </a:spcAft>
                <a:buNone/>
              </a:pPr>
              <a:r>
                <a:rPr b="1" lang="en" sz="2000">
                  <a:solidFill>
                    <a:srgbClr val="7D00FF"/>
                  </a:solidFill>
                  <a:latin typeface="Open Sans"/>
                  <a:ea typeface="Open Sans"/>
                  <a:cs typeface="Open Sans"/>
                  <a:sym typeface="Open Sans"/>
                </a:rPr>
                <a:t>Blue-violet</a:t>
              </a:r>
              <a:r>
                <a:rPr b="1" lang="en" sz="2000">
                  <a:solidFill>
                    <a:srgbClr val="00FF00"/>
                  </a:solidFill>
                  <a:latin typeface="Open Sans"/>
                  <a:ea typeface="Open Sans"/>
                  <a:cs typeface="Open Sans"/>
                  <a:sym typeface="Open Sans"/>
                </a:rPr>
                <a:t> 	</a:t>
              </a:r>
              <a:r>
                <a:rPr b="1" lang="en" sz="2000">
                  <a:solidFill>
                    <a:srgbClr val="CACACA"/>
                  </a:solidFill>
                  <a:latin typeface="Open Sans"/>
                  <a:ea typeface="Open Sans"/>
                  <a:cs typeface="Open Sans"/>
                  <a:sym typeface="Open Sans"/>
                </a:rPr>
                <a:t>=</a:t>
              </a:r>
              <a:r>
                <a:rPr b="1" lang="en" sz="2000">
                  <a:solidFill>
                    <a:srgbClr val="00FF00"/>
                  </a:solidFill>
                  <a:latin typeface="Open Sans"/>
                  <a:ea typeface="Open Sans"/>
                  <a:cs typeface="Open Sans"/>
                  <a:sym typeface="Open Sans"/>
                </a:rPr>
                <a:t> </a:t>
              </a:r>
              <a:r>
                <a:rPr b="1" lang="en" sz="2000">
                  <a:solidFill>
                    <a:srgbClr val="00FFFF"/>
                  </a:solidFill>
                  <a:latin typeface="Open Sans"/>
                  <a:ea typeface="Open Sans"/>
                  <a:cs typeface="Open Sans"/>
                  <a:sym typeface="Open Sans"/>
                </a:rPr>
                <a:t>Cyan </a:t>
              </a:r>
              <a:r>
                <a:rPr b="1" lang="en" sz="2000">
                  <a:solidFill>
                    <a:srgbClr val="CACACA"/>
                  </a:solidFill>
                  <a:latin typeface="Open Sans"/>
                  <a:ea typeface="Open Sans"/>
                  <a:cs typeface="Open Sans"/>
                  <a:sym typeface="Open Sans"/>
                </a:rPr>
                <a:t>+ </a:t>
              </a:r>
              <a:r>
                <a:rPr b="1" lang="en" sz="2000">
                  <a:solidFill>
                    <a:srgbClr val="FF00FF"/>
                  </a:solidFill>
                  <a:latin typeface="Open Sans"/>
                  <a:ea typeface="Open Sans"/>
                  <a:cs typeface="Open Sans"/>
                  <a:sym typeface="Open Sans"/>
                </a:rPr>
                <a:t>magenta</a:t>
              </a:r>
              <a:endParaRPr b="1" sz="2000">
                <a:solidFill>
                  <a:srgbClr val="7D00FF"/>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n" sz="2000">
                  <a:solidFill>
                    <a:srgbClr val="FF4400"/>
                  </a:solidFill>
                  <a:latin typeface="Open Sans"/>
                  <a:ea typeface="Open Sans"/>
                  <a:cs typeface="Open Sans"/>
                  <a:sym typeface="Open Sans"/>
                </a:rPr>
                <a:t>Red-orange</a:t>
              </a:r>
              <a:r>
                <a:rPr b="1" lang="en" sz="2000">
                  <a:solidFill>
                    <a:srgbClr val="00FF00"/>
                  </a:solidFill>
                  <a:latin typeface="Open Sans"/>
                  <a:ea typeface="Open Sans"/>
                  <a:cs typeface="Open Sans"/>
                  <a:sym typeface="Open Sans"/>
                </a:rPr>
                <a:t> 	</a:t>
              </a:r>
              <a:r>
                <a:rPr b="1" lang="en" sz="2000">
                  <a:solidFill>
                    <a:srgbClr val="CACACA"/>
                  </a:solidFill>
                  <a:latin typeface="Open Sans"/>
                  <a:ea typeface="Open Sans"/>
                  <a:cs typeface="Open Sans"/>
                  <a:sym typeface="Open Sans"/>
                </a:rPr>
                <a:t>=</a:t>
              </a:r>
              <a:r>
                <a:rPr b="1" lang="en" sz="2000">
                  <a:solidFill>
                    <a:srgbClr val="00FF00"/>
                  </a:solidFill>
                  <a:latin typeface="Open Sans"/>
                  <a:ea typeface="Open Sans"/>
                  <a:cs typeface="Open Sans"/>
                  <a:sym typeface="Open Sans"/>
                </a:rPr>
                <a:t> </a:t>
              </a:r>
              <a:r>
                <a:rPr b="1" lang="en" sz="2000">
                  <a:solidFill>
                    <a:srgbClr val="FF00FF"/>
                  </a:solidFill>
                  <a:latin typeface="Open Sans"/>
                  <a:ea typeface="Open Sans"/>
                  <a:cs typeface="Open Sans"/>
                  <a:sym typeface="Open Sans"/>
                </a:rPr>
                <a:t>Magenta </a:t>
              </a:r>
              <a:r>
                <a:rPr b="1" lang="en" sz="2000">
                  <a:solidFill>
                    <a:srgbClr val="CACACA"/>
                  </a:solidFill>
                  <a:latin typeface="Open Sans"/>
                  <a:ea typeface="Open Sans"/>
                  <a:cs typeface="Open Sans"/>
                  <a:sym typeface="Open Sans"/>
                </a:rPr>
                <a:t>+ </a:t>
              </a:r>
              <a:r>
                <a:rPr b="1" lang="en" sz="2000">
                  <a:solidFill>
                    <a:srgbClr val="FFFF00"/>
                  </a:solidFill>
                  <a:latin typeface="Open Sans"/>
                  <a:ea typeface="Open Sans"/>
                  <a:cs typeface="Open Sans"/>
                  <a:sym typeface="Open Sans"/>
                </a:rPr>
                <a:t>yellow</a:t>
              </a:r>
              <a:endParaRPr sz="1050">
                <a:solidFill>
                  <a:srgbClr val="B7B7B7"/>
                </a:solidFill>
                <a:latin typeface="Average"/>
                <a:ea typeface="Average"/>
                <a:cs typeface="Average"/>
                <a:sym typeface="Average"/>
              </a:endParaRPr>
            </a:p>
          </p:txBody>
        </p:sp>
      </p:grpSp>
      <p:sp>
        <p:nvSpPr>
          <p:cNvPr descr="Translations" id="574" name="Google Shape;574;p89"/>
          <p:cNvSpPr txBox="1"/>
          <p:nvPr/>
        </p:nvSpPr>
        <p:spPr>
          <a:xfrm>
            <a:off x="0" y="2754600"/>
            <a:ext cx="9144000" cy="41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خلط الألوان: الأخضر = أصفر + سماوي، الأزرق البنفسجي = سماوي + أرجواني، الأحمر البرتقالي = أرجواني + أصفر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Barreja de colors: Verd = Groc + cian, Blau-violeta = Cian + magenta, Vermell-taronja = Magenta + groc</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混合颜色：绿色 = 黄色 + 青色，蓝紫色 = 青色 + 洋红色，红橙色 = 洋红色 + 黄色</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ترکیب رنگ‌ها: سبز = زرد + فیروزه‌ای، آبی-بنفش = فیروزه‌ای + سرخابی، قرمز-نارنجی = سرخابی + زرد</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रंगों का मिश्रण: हरा = पीला + सियान, नीला-बैंगनी = सियान + मैजेंटा, लाल-नारंगी = मैजेंटा + पीला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色の混合：緑 = 黄色 + シアン、青紫 = シアン + マゼンタ、赤オレンジ = マゼンタ + 黄色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색상 혼합: 녹색 = 노랑 + 청록색, 청자색 = 청록색 + 자홍색, 빨강-주황 = 자홍색 + 노랑색</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Têkelkirina rengan: Kesk = Zer + şîn, Şîn-binefşî = şîn + magenta, Sor-porteqalî = magenta + zer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Mistura de cores: Verde = Amarelo + ciano, Azul-violeta = Ciano + magenta, Vermelho-laranja = Magenta + amarelo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ਰੰਗਾਂ ਦਾ ਮਿਸ਼ਰਣ: ਹਰਾ = ਪੀਲਾ + ਨੀਲਾ, ਨੀਲਾ-ਜਾਮਨੀ = ਨੀਲਾ + ਮੈਜੈਂਟਾ, ਲਾਲ-ਸੰਤਰੀ = ਮੈਜੈਂਟਾ + ਪੀਲਾ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Midabada isku dhafka ah: Cagaar = Jaalle + cyan, buluug-violet = Cyan + magenta, Casaan-orange = Magenta + huruud</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Mezcla de colores: Verde = Amarillo + cian, Azul-violeta = Cian + magenta, Rojo-naranja = Magenta + amarillo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Rangi zinazochanganya: Kijani = Njano + samawati, Bluu-violet = Cyan + magenta, Nyekundu-machungwa = Magenta + njano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Paghahalo ng mga kulay: Berde = Yellow + cyan, Blue-violet = Cyan + magenta, Red-orange = Magenta + yellow</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Renklerin karıştırılması: Yeşil = Sarı + camgöbeği, Mavi-mor = Camgöbeği + macenta, Kırmızı-turuncu = Macenta + sarı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Pha trộn màu sắc: Xanh lá cây = Vàng + lục lam, Xanh lam tím = Lục lam + đỏ tươi, Đỏ cam = Đỏ tươi + vàng</a:t>
            </a:r>
            <a:endParaRPr sz="1250">
              <a:solidFill>
                <a:srgbClr val="CACACA"/>
              </a:solidFill>
              <a:latin typeface="Average"/>
              <a:ea typeface="Average"/>
              <a:cs typeface="Average"/>
              <a:sym typeface="Average"/>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pic>
        <p:nvPicPr>
          <p:cNvPr descr="painting-colourWheel-Montana Bennett-1.jpg" id="579" name="Google Shape;579;p90"/>
          <p:cNvPicPr preferRelativeResize="0"/>
          <p:nvPr/>
        </p:nvPicPr>
        <p:blipFill>
          <a:blip r:embed="rId3">
            <a:alphaModFix/>
          </a:blip>
          <a:stretch>
            <a:fillRect/>
          </a:stretch>
        </p:blipFill>
        <p:spPr>
          <a:xfrm>
            <a:off x="4489531" y="1130175"/>
            <a:ext cx="4654469" cy="4597652"/>
          </a:xfrm>
          <a:prstGeom prst="rect">
            <a:avLst/>
          </a:prstGeom>
          <a:noFill/>
          <a:ln>
            <a:noFill/>
          </a:ln>
        </p:spPr>
      </p:pic>
      <p:pic>
        <p:nvPicPr>
          <p:cNvPr descr="painting-colourWheel-Julia Irvine-2.jpg" id="580" name="Google Shape;580;p90"/>
          <p:cNvPicPr preferRelativeResize="0"/>
          <p:nvPr/>
        </p:nvPicPr>
        <p:blipFill>
          <a:blip r:embed="rId4">
            <a:alphaModFix/>
          </a:blip>
          <a:stretch>
            <a:fillRect/>
          </a:stretch>
        </p:blipFill>
        <p:spPr>
          <a:xfrm>
            <a:off x="4" y="1130175"/>
            <a:ext cx="4521324" cy="4597652"/>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descr="Title" id="585" name="Google Shape;585;p91"/>
          <p:cNvSpPr txBox="1"/>
          <p:nvPr/>
        </p:nvSpPr>
        <p:spPr>
          <a:xfrm>
            <a:off x="447450" y="0"/>
            <a:ext cx="8243400" cy="275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400">
                <a:solidFill>
                  <a:srgbClr val="FFFFFF"/>
                </a:solidFill>
                <a:latin typeface="Oswald"/>
                <a:ea typeface="Oswald"/>
                <a:cs typeface="Oswald"/>
                <a:sym typeface="Oswald"/>
              </a:rPr>
              <a:t>Spend a few minutes experimenting with watercolour paint</a:t>
            </a:r>
            <a:endParaRPr sz="4400">
              <a:solidFill>
                <a:srgbClr val="FFFFFF"/>
              </a:solidFill>
              <a:latin typeface="Oswald"/>
              <a:ea typeface="Oswald"/>
              <a:cs typeface="Oswald"/>
              <a:sym typeface="Oswald"/>
            </a:endParaRPr>
          </a:p>
          <a:p>
            <a:pPr indent="0" lvl="0" marL="0" rtl="0" algn="ctr">
              <a:spcBef>
                <a:spcPts val="0"/>
              </a:spcBef>
              <a:spcAft>
                <a:spcPts val="0"/>
              </a:spcAft>
              <a:buNone/>
            </a:pPr>
            <a:r>
              <a:t/>
            </a:r>
            <a:endParaRPr sz="1600">
              <a:solidFill>
                <a:srgbClr val="FFFFFF"/>
              </a:solidFill>
              <a:latin typeface="Average"/>
              <a:ea typeface="Average"/>
              <a:cs typeface="Average"/>
              <a:sym typeface="Average"/>
            </a:endParaRPr>
          </a:p>
          <a:p>
            <a:pPr indent="0" lvl="0" marL="0" rtl="0" algn="ctr">
              <a:spcBef>
                <a:spcPts val="0"/>
              </a:spcBef>
              <a:spcAft>
                <a:spcPts val="0"/>
              </a:spcAft>
              <a:buNone/>
            </a:pPr>
            <a:r>
              <a:rPr lang="en" sz="1600">
                <a:solidFill>
                  <a:srgbClr val="FFFFFF"/>
                </a:solidFill>
                <a:latin typeface="Average"/>
                <a:ea typeface="Average"/>
                <a:cs typeface="Average"/>
                <a:sym typeface="Average"/>
              </a:rPr>
              <a:t>REMEMBER! You must keep your pure colours </a:t>
            </a:r>
            <a:r>
              <a:rPr b="1" lang="en" sz="1600">
                <a:solidFill>
                  <a:srgbClr val="FFFFFF"/>
                </a:solidFill>
                <a:latin typeface="Average"/>
                <a:ea typeface="Average"/>
                <a:cs typeface="Average"/>
                <a:sym typeface="Average"/>
              </a:rPr>
              <a:t>absolutely clean</a:t>
            </a:r>
            <a:r>
              <a:rPr lang="en" sz="1600">
                <a:solidFill>
                  <a:srgbClr val="FFFFFF"/>
                </a:solidFill>
                <a:latin typeface="Average"/>
                <a:ea typeface="Average"/>
                <a:cs typeface="Average"/>
                <a:sym typeface="Average"/>
              </a:rPr>
              <a:t>. </a:t>
            </a:r>
            <a:br>
              <a:rPr lang="en" sz="1600">
                <a:solidFill>
                  <a:srgbClr val="FFFFFF"/>
                </a:solidFill>
                <a:latin typeface="Average"/>
                <a:ea typeface="Average"/>
                <a:cs typeface="Average"/>
                <a:sym typeface="Average"/>
              </a:rPr>
            </a:br>
            <a:r>
              <a:rPr lang="en" sz="1600">
                <a:solidFill>
                  <a:srgbClr val="FFFFFF"/>
                </a:solidFill>
                <a:latin typeface="Average"/>
                <a:ea typeface="Average"/>
                <a:cs typeface="Average"/>
                <a:sym typeface="Average"/>
              </a:rPr>
              <a:t>Start by wetting one </a:t>
            </a:r>
            <a:r>
              <a:rPr b="1" lang="en" sz="1600">
                <a:solidFill>
                  <a:srgbClr val="00FFFF"/>
                </a:solidFill>
                <a:latin typeface="Average"/>
                <a:ea typeface="Average"/>
                <a:cs typeface="Average"/>
                <a:sym typeface="Average"/>
              </a:rPr>
              <a:t>cyan</a:t>
            </a:r>
            <a:r>
              <a:rPr lang="en" sz="1600">
                <a:solidFill>
                  <a:srgbClr val="FFFFFF"/>
                </a:solidFill>
                <a:latin typeface="Average"/>
                <a:ea typeface="Average"/>
                <a:cs typeface="Average"/>
                <a:sym typeface="Average"/>
              </a:rPr>
              <a:t>, one </a:t>
            </a:r>
            <a:r>
              <a:rPr b="1" lang="en" sz="1600">
                <a:solidFill>
                  <a:srgbClr val="FF00FF"/>
                </a:solidFill>
                <a:latin typeface="Average"/>
                <a:ea typeface="Average"/>
                <a:cs typeface="Average"/>
                <a:sym typeface="Average"/>
              </a:rPr>
              <a:t>magenta</a:t>
            </a:r>
            <a:r>
              <a:rPr lang="en" sz="1600">
                <a:solidFill>
                  <a:srgbClr val="FFFFFF"/>
                </a:solidFill>
                <a:latin typeface="Average"/>
                <a:ea typeface="Average"/>
                <a:cs typeface="Average"/>
                <a:sym typeface="Average"/>
              </a:rPr>
              <a:t>, and one </a:t>
            </a:r>
            <a:r>
              <a:rPr b="1" lang="en" sz="1600">
                <a:solidFill>
                  <a:srgbClr val="FFFF00"/>
                </a:solidFill>
                <a:latin typeface="Average"/>
                <a:ea typeface="Average"/>
                <a:cs typeface="Average"/>
                <a:sym typeface="Average"/>
              </a:rPr>
              <a:t>yellow</a:t>
            </a:r>
            <a:r>
              <a:rPr lang="en" sz="1600">
                <a:solidFill>
                  <a:srgbClr val="FFFFFF"/>
                </a:solidFill>
                <a:latin typeface="Average"/>
                <a:ea typeface="Average"/>
                <a:cs typeface="Average"/>
                <a:sym typeface="Average"/>
              </a:rPr>
              <a:t> pan of paint.</a:t>
            </a:r>
            <a:endParaRPr sz="1600">
              <a:solidFill>
                <a:srgbClr val="FFFFFF"/>
              </a:solidFill>
              <a:latin typeface="Average"/>
              <a:ea typeface="Average"/>
              <a:cs typeface="Average"/>
              <a:sym typeface="Average"/>
            </a:endParaRPr>
          </a:p>
          <a:p>
            <a:pPr indent="0" lvl="0" marL="0" rtl="0" algn="ctr">
              <a:spcBef>
                <a:spcPts val="0"/>
              </a:spcBef>
              <a:spcAft>
                <a:spcPts val="0"/>
              </a:spcAft>
              <a:buNone/>
            </a:pPr>
            <a:r>
              <a:rPr lang="en" sz="1600">
                <a:solidFill>
                  <a:srgbClr val="FFFFFF"/>
                </a:solidFill>
                <a:latin typeface="Average"/>
                <a:ea typeface="Average"/>
                <a:cs typeface="Average"/>
                <a:sym typeface="Average"/>
              </a:rPr>
              <a:t>Mix your colours using the mixing wells in the </a:t>
            </a:r>
            <a:r>
              <a:rPr b="1" lang="en" sz="1600">
                <a:solidFill>
                  <a:srgbClr val="FFFFFF"/>
                </a:solidFill>
                <a:latin typeface="Average"/>
                <a:ea typeface="Average"/>
                <a:cs typeface="Average"/>
                <a:sym typeface="Average"/>
              </a:rPr>
              <a:t>centre of your palette</a:t>
            </a:r>
            <a:r>
              <a:rPr lang="en" sz="1600">
                <a:solidFill>
                  <a:srgbClr val="FFFFFF"/>
                </a:solidFill>
                <a:latin typeface="Average"/>
                <a:ea typeface="Average"/>
                <a:cs typeface="Average"/>
                <a:sym typeface="Average"/>
              </a:rPr>
              <a:t>.</a:t>
            </a:r>
            <a:endParaRPr sz="1600">
              <a:solidFill>
                <a:srgbClr val="FFFFFF"/>
              </a:solidFill>
              <a:latin typeface="Average"/>
              <a:ea typeface="Average"/>
              <a:cs typeface="Average"/>
              <a:sym typeface="Average"/>
            </a:endParaRPr>
          </a:p>
          <a:p>
            <a:pPr indent="0" lvl="0" marL="0" rtl="0" algn="ctr">
              <a:spcBef>
                <a:spcPts val="0"/>
              </a:spcBef>
              <a:spcAft>
                <a:spcPts val="0"/>
              </a:spcAft>
              <a:buNone/>
            </a:pPr>
            <a:r>
              <a:rPr lang="en" sz="1600">
                <a:solidFill>
                  <a:srgbClr val="FFFFFF"/>
                </a:solidFill>
                <a:latin typeface="Average"/>
                <a:ea typeface="Average"/>
                <a:cs typeface="Average"/>
                <a:sym typeface="Average"/>
              </a:rPr>
              <a:t>You can use puck paint if you mess up your good paint. </a:t>
            </a:r>
            <a:endParaRPr sz="650">
              <a:solidFill>
                <a:srgbClr val="B7B7B7"/>
              </a:solidFill>
              <a:latin typeface="Average"/>
              <a:ea typeface="Average"/>
              <a:cs typeface="Average"/>
              <a:sym typeface="Average"/>
            </a:endParaRPr>
          </a:p>
        </p:txBody>
      </p:sp>
      <p:sp>
        <p:nvSpPr>
          <p:cNvPr descr="Translations" id="586" name="Google Shape;586;p91"/>
          <p:cNvSpPr txBox="1"/>
          <p:nvPr/>
        </p:nvSpPr>
        <p:spPr>
          <a:xfrm>
            <a:off x="447450" y="2754600"/>
            <a:ext cx="8243400" cy="41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በውሃ ቀለም ቀለም ለመሞከር ጥቂት ደቂቃዎችን ያሳልፉ</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اقضِ بضع دقائق في تجربة طلاء الألوان المائية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Dedica uns minuts a experimentar amb aquarel·la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花几分钟尝试一下水彩画</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چند دقیقه را صرف آزمایش با رنگ آبرنگ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जलरंगों के साथ प्रयोग करते हुए कुछ मिनट बिताएँ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水彩絵の具で数分間実験してみましょう</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수채화 물감을 사용하여 몇 분 동안 실험해보세요.</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Çend deqeyan bi boyaxa avî ceribandinê bikin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Passe alguns minutos experimentando com tinta aquarela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ਵਾਟਰਕਲਰ ਪੇਂਟ ਨਾਲ ਪ੍ਰਯੋਗ ਕਰਨ ਵਿੱਚ ਕੁਝ ਮਿੰਟ ਬਿਤਾਓ।</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Потратьте несколько минут на эксперименты с акварельной краской.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 qaado dhowr daqiiqo inaad tijaabiso rinjiga midabka biyaha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Dedica unos minutos a experimentar con pintura de acuarela.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Tumia dakika chache kujaribu rangi ya maji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Gumugol ng ilang minuto sa pag-eksperimento sa pintura ng watercolor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Suluboya boyayla birkaç dakika deney yapın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Присвятіть кілька хвилин експериментам з акварельними фарбами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Dành một vài phút để thử nghiệm với màu nước</a:t>
            </a:r>
            <a:endParaRPr sz="2500">
              <a:solidFill>
                <a:srgbClr val="CACACA"/>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pic>
        <p:nvPicPr>
          <p:cNvPr descr="Visual Arts 10 at Citadel High School. &#10;Halifax, Nova Scotia, Canada." id="591" name="Google Shape;591;p92" title="Colour wheel: mixing hues with watercolour">
            <a:hlinkClick r:id="rId3"/>
          </p:cNvPr>
          <p:cNvPicPr preferRelativeResize="0"/>
          <p:nvPr/>
        </p:nvPicPr>
        <p:blipFill>
          <a:blip r:embed="rId4">
            <a:alphaModFix/>
          </a:blip>
          <a:stretch>
            <a:fillRect/>
          </a:stretch>
        </p:blipFill>
        <p:spPr>
          <a:xfrm>
            <a:off x="0" y="0"/>
            <a:ext cx="9144000" cy="68580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5" name="Shape 595"/>
        <p:cNvGrpSpPr/>
        <p:nvPr/>
      </p:nvGrpSpPr>
      <p:grpSpPr>
        <a:xfrm>
          <a:off x="0" y="0"/>
          <a:ext cx="0" cy="0"/>
          <a:chOff x="0" y="0"/>
          <a:chExt cx="0" cy="0"/>
        </a:xfrm>
      </p:grpSpPr>
      <p:sp>
        <p:nvSpPr>
          <p:cNvPr id="596" name="Google Shape;596;p93"/>
          <p:cNvSpPr txBox="1"/>
          <p:nvPr>
            <p:ph idx="1" type="body"/>
          </p:nvPr>
        </p:nvSpPr>
        <p:spPr>
          <a:xfrm>
            <a:off x="311700" y="0"/>
            <a:ext cx="8520600" cy="685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3000">
                <a:solidFill>
                  <a:schemeClr val="dk1"/>
                </a:solidFill>
                <a:latin typeface="Oswald"/>
                <a:ea typeface="Oswald"/>
                <a:cs typeface="Oswald"/>
                <a:sym typeface="Oswald"/>
              </a:rPr>
              <a:t>So what have you learned about watercolour so far?</a:t>
            </a:r>
            <a:endParaRPr sz="3000">
              <a:solidFill>
                <a:schemeClr val="dk1"/>
              </a:solidFill>
              <a:latin typeface="Oswald"/>
              <a:ea typeface="Oswald"/>
              <a:cs typeface="Oswald"/>
              <a:sym typeface="Oswald"/>
            </a:endParaRPr>
          </a:p>
          <a:p>
            <a:pPr indent="0" lvl="0" marL="457200" rtl="0" algn="l">
              <a:lnSpc>
                <a:spcPct val="114000"/>
              </a:lnSpc>
              <a:spcBef>
                <a:spcPts val="0"/>
              </a:spcBef>
              <a:spcAft>
                <a:spcPts val="0"/>
              </a:spcAft>
              <a:buNone/>
            </a:pPr>
            <a:r>
              <a:t/>
            </a:r>
            <a:endParaRPr/>
          </a:p>
          <a:p>
            <a:pPr indent="-342900" lvl="0" marL="914400" rtl="0" algn="l">
              <a:lnSpc>
                <a:spcPct val="114000"/>
              </a:lnSpc>
              <a:spcBef>
                <a:spcPts val="600"/>
              </a:spcBef>
              <a:spcAft>
                <a:spcPts val="0"/>
              </a:spcAft>
              <a:buSzPts val="1800"/>
              <a:buAutoNum type="arabicPeriod"/>
            </a:pPr>
            <a:r>
              <a:rPr lang="en"/>
              <a:t>Get containers for both </a:t>
            </a:r>
            <a:r>
              <a:rPr b="1" lang="en">
                <a:solidFill>
                  <a:srgbClr val="FFFFFF"/>
                </a:solidFill>
              </a:rPr>
              <a:t>clean and dirty water</a:t>
            </a:r>
            <a:endParaRPr b="1">
              <a:solidFill>
                <a:srgbClr val="FFFFFF"/>
              </a:solidFill>
            </a:endParaRPr>
          </a:p>
          <a:p>
            <a:pPr indent="-342900" lvl="0" marL="914400" rtl="0" algn="l">
              <a:lnSpc>
                <a:spcPct val="114000"/>
              </a:lnSpc>
              <a:spcBef>
                <a:spcPts val="600"/>
              </a:spcBef>
              <a:spcAft>
                <a:spcPts val="0"/>
              </a:spcAft>
              <a:buSzPts val="1800"/>
              <a:buAutoNum type="arabicPeriod"/>
            </a:pPr>
            <a:r>
              <a:rPr lang="en"/>
              <a:t>Start off by </a:t>
            </a:r>
            <a:r>
              <a:rPr b="1" lang="en">
                <a:solidFill>
                  <a:schemeClr val="dk1"/>
                </a:solidFill>
              </a:rPr>
              <a:t>wetting your primary colours</a:t>
            </a:r>
            <a:endParaRPr b="1"/>
          </a:p>
          <a:p>
            <a:pPr indent="-342900" lvl="0" marL="914400" rtl="0" algn="l">
              <a:lnSpc>
                <a:spcPct val="114000"/>
              </a:lnSpc>
              <a:spcBef>
                <a:spcPts val="600"/>
              </a:spcBef>
              <a:spcAft>
                <a:spcPts val="0"/>
              </a:spcAft>
              <a:buSzPts val="1800"/>
              <a:buAutoNum type="arabicPeriod"/>
            </a:pPr>
            <a:r>
              <a:rPr lang="en"/>
              <a:t>Mix your colours </a:t>
            </a:r>
            <a:r>
              <a:rPr b="1" lang="en">
                <a:solidFill>
                  <a:srgbClr val="FFFFFF"/>
                </a:solidFill>
              </a:rPr>
              <a:t>away from</a:t>
            </a:r>
            <a:r>
              <a:rPr lang="en"/>
              <a:t> your primaries</a:t>
            </a:r>
            <a:endParaRPr/>
          </a:p>
          <a:p>
            <a:pPr indent="-342900" lvl="0" marL="914400" rtl="0" algn="l">
              <a:lnSpc>
                <a:spcPct val="114000"/>
              </a:lnSpc>
              <a:spcBef>
                <a:spcPts val="600"/>
              </a:spcBef>
              <a:spcAft>
                <a:spcPts val="0"/>
              </a:spcAft>
              <a:buSzPts val="1800"/>
              <a:buAutoNum type="arabicPeriod"/>
            </a:pPr>
            <a:r>
              <a:rPr lang="en"/>
              <a:t>If your primaries get dirty, you have to </a:t>
            </a:r>
            <a:r>
              <a:rPr b="1" lang="en">
                <a:solidFill>
                  <a:srgbClr val="FFFFFF"/>
                </a:solidFill>
              </a:rPr>
              <a:t>clean them</a:t>
            </a:r>
            <a:r>
              <a:rPr lang="en"/>
              <a:t> or you have ugly colours</a:t>
            </a:r>
            <a:endParaRPr/>
          </a:p>
          <a:p>
            <a:pPr indent="-342900" lvl="0" marL="914400" rtl="0" algn="l">
              <a:lnSpc>
                <a:spcPct val="114000"/>
              </a:lnSpc>
              <a:spcBef>
                <a:spcPts val="600"/>
              </a:spcBef>
              <a:spcAft>
                <a:spcPts val="0"/>
              </a:spcAft>
              <a:buSzPts val="1800"/>
              <a:buAutoNum type="arabicPeriod"/>
            </a:pPr>
            <a:r>
              <a:rPr lang="en"/>
              <a:t>Cyan is very strong, and yellow is quite weak</a:t>
            </a:r>
            <a:endParaRPr/>
          </a:p>
          <a:p>
            <a:pPr indent="-342900" lvl="0" marL="914400" rtl="0" algn="l">
              <a:lnSpc>
                <a:spcPct val="114000"/>
              </a:lnSpc>
              <a:spcBef>
                <a:spcPts val="600"/>
              </a:spcBef>
              <a:spcAft>
                <a:spcPts val="0"/>
              </a:spcAft>
              <a:buSzPts val="1800"/>
              <a:buAutoNum type="arabicPeriod"/>
            </a:pPr>
            <a:r>
              <a:rPr lang="en"/>
              <a:t>Use enough water so that your paint remains</a:t>
            </a:r>
            <a:r>
              <a:rPr b="1" lang="en">
                <a:solidFill>
                  <a:srgbClr val="FFFFFF"/>
                </a:solidFill>
              </a:rPr>
              <a:t> transparent</a:t>
            </a:r>
            <a:r>
              <a:rPr lang="en"/>
              <a:t>.</a:t>
            </a:r>
            <a:endParaRPr/>
          </a:p>
          <a:p>
            <a:pPr indent="-342900" lvl="0" marL="914400" rtl="0" algn="l">
              <a:lnSpc>
                <a:spcPct val="114000"/>
              </a:lnSpc>
              <a:spcBef>
                <a:spcPts val="600"/>
              </a:spcBef>
              <a:spcAft>
                <a:spcPts val="0"/>
              </a:spcAft>
              <a:buSzPts val="1800"/>
              <a:buAutoNum type="arabicPeriod"/>
            </a:pPr>
            <a:r>
              <a:rPr lang="en"/>
              <a:t>It is</a:t>
            </a:r>
            <a:r>
              <a:rPr b="1" lang="en">
                <a:solidFill>
                  <a:srgbClr val="FFFFFF"/>
                </a:solidFill>
              </a:rPr>
              <a:t> easier to adjust</a:t>
            </a:r>
            <a:r>
              <a:rPr lang="en"/>
              <a:t> a colour than to mix a perfect colour.</a:t>
            </a:r>
            <a:endParaRPr/>
          </a:p>
          <a:p>
            <a:pPr indent="0" lvl="0" marL="457200" rtl="0" algn="l">
              <a:lnSpc>
                <a:spcPct val="114000"/>
              </a:lnSpc>
              <a:spcBef>
                <a:spcPts val="600"/>
              </a:spcBef>
              <a:spcAft>
                <a:spcPts val="0"/>
              </a:spcAft>
              <a:buNone/>
            </a:pPr>
            <a:r>
              <a:t/>
            </a:r>
            <a:endParaRPr sz="1000"/>
          </a:p>
          <a:p>
            <a:pPr indent="0" lvl="0" marL="0" rtl="0" algn="l">
              <a:lnSpc>
                <a:spcPct val="114000"/>
              </a:lnSpc>
              <a:spcBef>
                <a:spcPts val="0"/>
              </a:spcBef>
              <a:spcAft>
                <a:spcPts val="0"/>
              </a:spcAft>
              <a:buNone/>
            </a:pPr>
            <a:r>
              <a:t/>
            </a:r>
            <a:endParaRPr sz="1000"/>
          </a:p>
          <a:p>
            <a:pPr indent="0" lvl="0" marL="0" rtl="1" algn="r">
              <a:lnSpc>
                <a:spcPct val="114000"/>
              </a:lnSpc>
              <a:spcBef>
                <a:spcPts val="0"/>
              </a:spcBef>
              <a:spcAft>
                <a:spcPts val="0"/>
              </a:spcAft>
              <a:buNone/>
            </a:pPr>
            <a:r>
              <a:rPr lang="en" sz="1000"/>
              <a:t>إذن ما الذي تعلمته عن الألوان المائية حتى الآن؟ الحصول على حاويات لكل من المياه النظيفة والقذرة. ابدأ بترطيب الألوان الأساسية الخاصة بك. خلط ألوانك بعيدا عن الانتخابات التمهيدية الخاصة بك. إذا أصبحت عمليات الانتخابات التمهيدية الخاصة بك، فعليك تنظيفها أو لديك ألوان قبيحة. سماوي قوي جدا، والأصفر ضعيف جدا. استخدام ما يكفي من الماء حتى يظل الطلاء الخاص بك شفافة. من الأسهل ضبط لون من مزج لون مثالي.</a:t>
            </a:r>
            <a:endParaRPr sz="1000"/>
          </a:p>
          <a:p>
            <a:pPr indent="0" lvl="0" marL="0" rtl="0" algn="l">
              <a:lnSpc>
                <a:spcPct val="114000"/>
              </a:lnSpc>
              <a:spcBef>
                <a:spcPts val="0"/>
              </a:spcBef>
              <a:spcAft>
                <a:spcPts val="0"/>
              </a:spcAft>
              <a:buNone/>
            </a:pPr>
            <a:r>
              <a:rPr lang="en" sz="1000"/>
              <a:t>Kwa hiyo umejifunza nini kuhusu Watercolor hadi sasa? Pata vyombo kwa maji safi na yafu. Anza kwa wetting rangi yako ya msingi. Changanya rangi zako mbali na primaries yako. Ikiwa primaries yako hupata chafu, unapaswa kusafisha au una rangi mbaya. Cyan ni nguvu sana, na njano ni dhaifu sana. Tumia maji ya kutosha ili rangi yako iwe wazi. Ni rahisi kurekebisha rangi kuliko kuchanganya rangi kamili.</a:t>
            </a:r>
            <a:endParaRPr sz="1000"/>
          </a:p>
          <a:p>
            <a:pPr indent="0" lvl="0" marL="0" rtl="0" algn="l">
              <a:lnSpc>
                <a:spcPct val="114000"/>
              </a:lnSpc>
              <a:spcBef>
                <a:spcPts val="0"/>
              </a:spcBef>
              <a:spcAft>
                <a:spcPts val="0"/>
              </a:spcAft>
              <a:buNone/>
            </a:pPr>
            <a:r>
              <a:rPr lang="en" sz="1000"/>
              <a:t>那么到目前为止，您对水彩学到了什么？为清洁和脏水带来容器。通过润湿原色来开始。将您的颜色与初选混合。如果你的初选弄脏了，你必须清理它们，或者你有丑陋的颜色。青色非常强烈，黄色相当薄弱。使用足够的水使您的油漆保持透明。调整颜色比混合完美颜色更容易。</a:t>
            </a:r>
            <a:endParaRPr sz="1000"/>
          </a:p>
          <a:p>
            <a:pPr indent="0" lvl="0" marL="0" rtl="0" algn="l">
              <a:lnSpc>
                <a:spcPct val="114000"/>
              </a:lnSpc>
              <a:spcBef>
                <a:spcPts val="0"/>
              </a:spcBef>
              <a:spcAft>
                <a:spcPts val="0"/>
              </a:spcAft>
              <a:buNone/>
            </a:pPr>
            <a:r>
              <a:rPr lang="en" sz="1000"/>
              <a:t>Kaya ano ang natutuhan mo tungkol sa watercolor sa ngayon? Kumuha ng mga lalagyan para sa parehong malinis at maruming tubig. Magsimula sa pamamagitan ng pag-wetting ng iyong pangunahing mga kulay. Paghaluin ang iyong mga kulay ang layo mula sa iyong mga primarya. Kung ang iyong mga primarya ay marumi, kailangan mong linisin ang mga ito o mayroon kang mga pangit na kulay. Ang cyan ay napakalakas, at ang dilaw ay medyo mahina. Gumamit ng sapat na tubig upang ang iyong pintura ay nananatiling transparent. Mas madaling ayusin ang isang kulay kaysa sa paghaluin ang isang perpektong kulay.</a:t>
            </a:r>
            <a:endParaRPr sz="1000"/>
          </a:p>
          <a:p>
            <a:pPr indent="0" lvl="0" marL="0" rtl="0" algn="l">
              <a:lnSpc>
                <a:spcPct val="114000"/>
              </a:lnSpc>
              <a:spcBef>
                <a:spcPts val="0"/>
              </a:spcBef>
              <a:spcAft>
                <a:spcPts val="0"/>
              </a:spcAft>
              <a:buNone/>
            </a:pPr>
            <a:r>
              <a:rPr lang="en" sz="1000"/>
              <a:t>그래서 지금까지 수채화에 대해 무엇을 배웠습니까? 깨끗하고 더러운 물을위한 컨테이너를 얻으십시오. 기본 색상을 습윤시켜 시작하십시오. 당신의 색깔을 당신의 원국에서 멀리 섞어 라. 귀하의 원주국이 더러워지면 청소해야하거나 추한 색이 있습니다. 시안은 매우 강하고 노란색은 아주 약합니다. 페인트가 투명하게 유지되도록 충분한 물을 사용하십시오. 완벽한 색상을 혼합하는 것보다 색상을 조정하는 것이 더 쉽습니다.</a:t>
            </a:r>
            <a:endParaRPr sz="1000"/>
          </a:p>
          <a:p>
            <a:pPr indent="0" lvl="0" marL="0" rtl="0" algn="l">
              <a:lnSpc>
                <a:spcPct val="114000"/>
              </a:lnSpc>
              <a:spcBef>
                <a:spcPts val="0"/>
              </a:spcBef>
              <a:spcAft>
                <a:spcPts val="0"/>
              </a:spcAft>
              <a:buNone/>
            </a:pPr>
            <a:r>
              <a:t/>
            </a:r>
            <a:endParaRPr sz="100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94"/>
          <p:cNvSpPr txBox="1"/>
          <p:nvPr>
            <p:ph idx="1" type="body"/>
          </p:nvPr>
        </p:nvSpPr>
        <p:spPr>
          <a:xfrm>
            <a:off x="6657975" y="0"/>
            <a:ext cx="2486100" cy="6858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Reese Villanueva</a:t>
            </a:r>
            <a:endParaRPr/>
          </a:p>
        </p:txBody>
      </p:sp>
      <p:pic>
        <p:nvPicPr>
          <p:cNvPr id="602" name="Google Shape;602;p94"/>
          <p:cNvPicPr preferRelativeResize="0"/>
          <p:nvPr/>
        </p:nvPicPr>
        <p:blipFill>
          <a:blip r:embed="rId3">
            <a:alphaModFix/>
          </a:blip>
          <a:stretch>
            <a:fillRect/>
          </a:stretch>
        </p:blipFill>
        <p:spPr>
          <a:xfrm>
            <a:off x="0" y="0"/>
            <a:ext cx="6657975"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nvSpPr>
        <p:spPr>
          <a:xfrm>
            <a:off x="6818800" y="100"/>
            <a:ext cx="2325300" cy="4950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200">
                <a:solidFill>
                  <a:srgbClr val="FFFFFF"/>
                </a:solidFill>
                <a:latin typeface="Cabin"/>
                <a:ea typeface="Cabin"/>
                <a:cs typeface="Cabin"/>
                <a:sym typeface="Cabin"/>
              </a:rPr>
              <a:t>Melissa Peter-Paul</a:t>
            </a:r>
            <a:r>
              <a:rPr i="1" lang="en" sz="2200">
                <a:solidFill>
                  <a:srgbClr val="B7B7B7"/>
                </a:solidFill>
                <a:latin typeface="Cabin"/>
                <a:ea typeface="Cabin"/>
                <a:cs typeface="Cabin"/>
                <a:sym typeface="Cabin"/>
              </a:rPr>
              <a:t> (Epekwitk /PEI) </a:t>
            </a:r>
            <a:r>
              <a:rPr i="1" lang="en" sz="2200" u="sng">
                <a:solidFill>
                  <a:schemeClr val="hlink"/>
                </a:solidFill>
                <a:latin typeface="Cabin"/>
                <a:ea typeface="Cabin"/>
                <a:cs typeface="Cabin"/>
                <a:sym typeface="Cabin"/>
                <a:hlinkClick r:id="rId3"/>
              </a:rPr>
              <a:t>@MelPeterPaul</a:t>
            </a:r>
            <a:endParaRPr i="1" sz="2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2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200">
                <a:solidFill>
                  <a:srgbClr val="FFFFFF"/>
                </a:solidFill>
                <a:latin typeface="Cabin"/>
                <a:ea typeface="Cabin"/>
                <a:cs typeface="Cabin"/>
                <a:sym typeface="Cabin"/>
              </a:rPr>
              <a:t>Heart of the Tree</a:t>
            </a:r>
            <a:endParaRPr b="1" i="1" sz="22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2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200">
                <a:solidFill>
                  <a:srgbClr val="B7B7B7"/>
                </a:solidFill>
                <a:latin typeface="Cabin"/>
                <a:ea typeface="Cabin"/>
                <a:cs typeface="Cabin"/>
                <a:sym typeface="Cabin"/>
              </a:rPr>
              <a:t>2022</a:t>
            </a:r>
            <a:endParaRPr sz="2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200">
                <a:solidFill>
                  <a:srgbClr val="B7B7B7"/>
                </a:solidFill>
                <a:latin typeface="Cabin"/>
                <a:ea typeface="Cabin"/>
                <a:cs typeface="Cabin"/>
                <a:sym typeface="Cabin"/>
              </a:rPr>
              <a:t>12cm/4.5” diameter</a:t>
            </a:r>
            <a:endParaRPr sz="2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200">
                <a:solidFill>
                  <a:srgbClr val="B7B7B7"/>
                </a:solidFill>
                <a:latin typeface="Cabin"/>
                <a:ea typeface="Cabin"/>
                <a:cs typeface="Cabin"/>
                <a:sym typeface="Cabin"/>
              </a:rPr>
              <a:t>$1500</a:t>
            </a:r>
            <a:endParaRPr sz="2200">
              <a:solidFill>
                <a:srgbClr val="B7B7B7"/>
              </a:solidFill>
              <a:latin typeface="Cabin"/>
              <a:ea typeface="Cabin"/>
              <a:cs typeface="Cabin"/>
              <a:sym typeface="Cabin"/>
            </a:endParaRPr>
          </a:p>
        </p:txBody>
      </p:sp>
      <p:pic>
        <p:nvPicPr>
          <p:cNvPr id="164" name="Google Shape;164;p32"/>
          <p:cNvPicPr preferRelativeResize="0"/>
          <p:nvPr/>
        </p:nvPicPr>
        <p:blipFill rotWithShape="1">
          <a:blip r:embed="rId4">
            <a:alphaModFix/>
          </a:blip>
          <a:srcRect b="0" l="10722" r="9736" t="0"/>
          <a:stretch/>
        </p:blipFill>
        <p:spPr>
          <a:xfrm>
            <a:off x="0" y="0"/>
            <a:ext cx="6818789" cy="6858000"/>
          </a:xfrm>
          <a:prstGeom prst="rect">
            <a:avLst/>
          </a:prstGeom>
          <a:noFill/>
          <a:ln>
            <a:noFill/>
          </a:ln>
        </p:spPr>
      </p:pic>
      <p:pic>
        <p:nvPicPr>
          <p:cNvPr id="165" name="Google Shape;165;p32"/>
          <p:cNvPicPr preferRelativeResize="0"/>
          <p:nvPr/>
        </p:nvPicPr>
        <p:blipFill>
          <a:blip r:embed="rId5">
            <a:alphaModFix/>
          </a:blip>
          <a:stretch>
            <a:fillRect/>
          </a:stretch>
        </p:blipFill>
        <p:spPr>
          <a:xfrm>
            <a:off x="7067050" y="5029192"/>
            <a:ext cx="1828800" cy="18288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95"/>
          <p:cNvSpPr txBox="1"/>
          <p:nvPr>
            <p:ph idx="1" type="body"/>
          </p:nvPr>
        </p:nvSpPr>
        <p:spPr>
          <a:xfrm>
            <a:off x="-75" y="6166150"/>
            <a:ext cx="9144000" cy="69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Grace Audain</a:t>
            </a:r>
            <a:endParaRPr/>
          </a:p>
        </p:txBody>
      </p:sp>
      <p:pic>
        <p:nvPicPr>
          <p:cNvPr id="608" name="Google Shape;608;p95"/>
          <p:cNvPicPr preferRelativeResize="0"/>
          <p:nvPr/>
        </p:nvPicPr>
        <p:blipFill>
          <a:blip r:embed="rId3">
            <a:alphaModFix/>
          </a:blip>
          <a:stretch>
            <a:fillRect/>
          </a:stretch>
        </p:blipFill>
        <p:spPr>
          <a:xfrm>
            <a:off x="-75" y="298750"/>
            <a:ext cx="9144000" cy="58674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96"/>
          <p:cNvSpPr txBox="1"/>
          <p:nvPr>
            <p:ph idx="1" type="body"/>
          </p:nvPr>
        </p:nvSpPr>
        <p:spPr>
          <a:xfrm>
            <a:off x="-75" y="6166150"/>
            <a:ext cx="9144000" cy="69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Libby Williams</a:t>
            </a:r>
            <a:endParaRPr/>
          </a:p>
        </p:txBody>
      </p:sp>
      <p:pic>
        <p:nvPicPr>
          <p:cNvPr id="614" name="Google Shape;614;p96"/>
          <p:cNvPicPr preferRelativeResize="0"/>
          <p:nvPr/>
        </p:nvPicPr>
        <p:blipFill>
          <a:blip r:embed="rId3">
            <a:alphaModFix/>
          </a:blip>
          <a:stretch>
            <a:fillRect/>
          </a:stretch>
        </p:blipFill>
        <p:spPr>
          <a:xfrm>
            <a:off x="-75" y="184450"/>
            <a:ext cx="9144000" cy="59817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97"/>
          <p:cNvSpPr txBox="1"/>
          <p:nvPr>
            <p:ph idx="1" type="body"/>
          </p:nvPr>
        </p:nvSpPr>
        <p:spPr>
          <a:xfrm>
            <a:off x="5267325" y="0"/>
            <a:ext cx="3876600" cy="6858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Beckett Sawler</a:t>
            </a:r>
            <a:endParaRPr/>
          </a:p>
        </p:txBody>
      </p:sp>
      <p:pic>
        <p:nvPicPr>
          <p:cNvPr id="620" name="Google Shape;620;p97"/>
          <p:cNvPicPr preferRelativeResize="0"/>
          <p:nvPr/>
        </p:nvPicPr>
        <p:blipFill>
          <a:blip r:embed="rId3">
            <a:alphaModFix/>
          </a:blip>
          <a:stretch>
            <a:fillRect/>
          </a:stretch>
        </p:blipFill>
        <p:spPr>
          <a:xfrm>
            <a:off x="0" y="0"/>
            <a:ext cx="5229225" cy="68580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98"/>
          <p:cNvSpPr txBox="1"/>
          <p:nvPr>
            <p:ph idx="1" type="body"/>
          </p:nvPr>
        </p:nvSpPr>
        <p:spPr>
          <a:xfrm>
            <a:off x="5153025" y="0"/>
            <a:ext cx="3990900" cy="6858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Elgin Wilson</a:t>
            </a:r>
            <a:endParaRPr/>
          </a:p>
        </p:txBody>
      </p:sp>
      <p:pic>
        <p:nvPicPr>
          <p:cNvPr id="626" name="Google Shape;626;p98"/>
          <p:cNvPicPr preferRelativeResize="0"/>
          <p:nvPr/>
        </p:nvPicPr>
        <p:blipFill>
          <a:blip r:embed="rId3">
            <a:alphaModFix/>
          </a:blip>
          <a:stretch>
            <a:fillRect/>
          </a:stretch>
        </p:blipFill>
        <p:spPr>
          <a:xfrm>
            <a:off x="0" y="0"/>
            <a:ext cx="5153025" cy="68580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descr="Title" id="631" name="Google Shape;631;p99"/>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FFFFFF"/>
                </a:solidFill>
                <a:latin typeface="Oswald"/>
                <a:ea typeface="Oswald"/>
                <a:cs typeface="Oswald"/>
                <a:sym typeface="Oswald"/>
              </a:rPr>
              <a:t>It is much easier and faster to </a:t>
            </a:r>
            <a:r>
              <a:rPr lang="en" sz="4700">
                <a:solidFill>
                  <a:srgbClr val="00FF00"/>
                </a:solidFill>
                <a:latin typeface="Oswald"/>
                <a:ea typeface="Oswald"/>
                <a:cs typeface="Oswald"/>
                <a:sym typeface="Oswald"/>
              </a:rPr>
              <a:t>adjust a colour</a:t>
            </a:r>
            <a:r>
              <a:rPr lang="en" sz="4700">
                <a:solidFill>
                  <a:srgbClr val="FFFFFF"/>
                </a:solidFill>
                <a:latin typeface="Oswald"/>
                <a:ea typeface="Oswald"/>
                <a:cs typeface="Oswald"/>
                <a:sym typeface="Oswald"/>
              </a:rPr>
              <a:t> with a new layer than to </a:t>
            </a:r>
            <a:r>
              <a:rPr lang="en" sz="4700">
                <a:solidFill>
                  <a:srgbClr val="EA9999"/>
                </a:solidFill>
                <a:latin typeface="Oswald"/>
                <a:ea typeface="Oswald"/>
                <a:cs typeface="Oswald"/>
                <a:sym typeface="Oswald"/>
              </a:rPr>
              <a:t>mix a perfect colour</a:t>
            </a:r>
            <a:endParaRPr sz="1950">
              <a:solidFill>
                <a:srgbClr val="EA9999"/>
              </a:solidFill>
              <a:latin typeface="Average"/>
              <a:ea typeface="Average"/>
              <a:cs typeface="Average"/>
              <a:sym typeface="Average"/>
            </a:endParaRPr>
          </a:p>
        </p:txBody>
      </p:sp>
      <p:sp>
        <p:nvSpPr>
          <p:cNvPr descr="Translations" id="632" name="Google Shape;632;p99"/>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AAAAAA"/>
                </a:solidFill>
                <a:latin typeface="Average"/>
                <a:ea typeface="Average"/>
                <a:cs typeface="Average"/>
                <a:sym typeface="Average"/>
              </a:rPr>
              <a:t>ፍጹም የሆነ ቀለም ከመቀላቀል ይልቅ በአዲስ ንብርብር ቀለምን ማስተካከል በጣም ቀላል እና ፈጣን ነው</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من الأسهل والأسرع بكثير تعديل اللون باستخدام طبقة جديدة بدلاً من مزج لون مثالي</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És molt més fàcil i ràpid ajustar un color amb una nova capa que barrejar un color perfecte.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使用新图层调整颜色比混合完美颜色更容易、更快捷</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تنظیم رنگ با یک لایه جدید بسیار آسان‌تر و سریع‌تر از ترکیب یک رنگ کامل است.</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किसी रंग को एकदम सही रंग में मिलाने की तुलना में नई परत के साथ समायोजित करना बहुत आसान और तेज़ 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完璧な色を混ぜるよりも、新しいレイヤーで色を調整する方がはるかに簡単で速いです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완벽한 색상을 혼합하는 것보다 새로운 레이어로 색상을 조정하는 것이 훨씬 쉽고 빠릅니다.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Guherandina rengek bi tebeqeyek nû ji tevlihevkirina rengek bêkêmasî pir hêsantir û zûtir 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É muito mais fácil e rápido ajustar uma cor com uma nova camada do que misturar uma cor perfeita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ਇੱਕ ਸੰਪੂਰਨ ਰੰਗ ਨੂੰ ਮਿਲਾਉਣ ਨਾਲੋਂ ਇੱਕ ਨਵੀਂ ਪਰਤ ਨਾਲ ਰੰਗ ਨੂੰ ਐਡਜਸਟ ਕਰਨਾ ਬਹੁਤ ਸੌਖਾ ਅਤੇ ਤੇਜ਼ 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Гораздо проще и быстрее настроить цвет с помощью нового слоя, чем смешивать идеальный цвет.</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Aad bay u fududahay oo dhakhso badan tahay in lagu hagaajiyo midab leh lakab cusub intii lagu qasi lahaa midab qumman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Es mucho más fácil y rápido ajustar un color con una nueva capa que mezclar un color perfecto.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Ni rahisi zaidi na kwa kasi kurekebisha rangi na safu mpya kuliko kuchanganya rangi kamili</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Ito ay mas madali at mas mabilis na ayusin ang isang kulay gamit ang isang bagong layer kaysa sa paghaluin ang isang perpektong kulay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Mükemmel bir rengi karıştırmaktan ziyade yeni bir katmanla rengi ayarlamak çok daha kolay ve hızlıdır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Набагато легше та швидше налаштувати колір за допомогою нового шару, ніж змішувати ідеальний колір.</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Việc điều chỉnh màu sắc bằng một lớp mới dễ dàng và nhanh hơn nhiều so với việc pha trộn một màu hoàn hảo</a:t>
            </a:r>
            <a:endParaRPr sz="1150">
              <a:solidFill>
                <a:srgbClr val="CACACA"/>
              </a:solidFill>
              <a:latin typeface="Average"/>
              <a:ea typeface="Average"/>
              <a:cs typeface="Average"/>
              <a:sym typeface="Average"/>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grpSp>
        <p:nvGrpSpPr>
          <p:cNvPr id="637" name="Google Shape;637;p100"/>
          <p:cNvGrpSpPr/>
          <p:nvPr/>
        </p:nvGrpSpPr>
        <p:grpSpPr>
          <a:xfrm>
            <a:off x="311700" y="0"/>
            <a:ext cx="8832300" cy="3028200"/>
            <a:chOff x="311700" y="0"/>
            <a:chExt cx="8832300" cy="3028200"/>
          </a:xfrm>
        </p:grpSpPr>
        <p:pic>
          <p:nvPicPr>
            <p:cNvPr id="638" name="Google Shape;638;p100"/>
            <p:cNvPicPr preferRelativeResize="0"/>
            <p:nvPr/>
          </p:nvPicPr>
          <p:blipFill>
            <a:blip r:embed="rId3">
              <a:alphaModFix/>
            </a:blip>
            <a:stretch>
              <a:fillRect/>
            </a:stretch>
          </p:blipFill>
          <p:spPr>
            <a:xfrm>
              <a:off x="6115800" y="0"/>
              <a:ext cx="3028200" cy="3028200"/>
            </a:xfrm>
            <a:prstGeom prst="rect">
              <a:avLst/>
            </a:prstGeom>
            <a:noFill/>
            <a:ln>
              <a:noFill/>
            </a:ln>
          </p:spPr>
        </p:pic>
        <p:sp>
          <p:nvSpPr>
            <p:cNvPr descr="Title" id="639" name="Google Shape;639;p100"/>
            <p:cNvSpPr txBox="1"/>
            <p:nvPr/>
          </p:nvSpPr>
          <p:spPr>
            <a:xfrm>
              <a:off x="311700" y="0"/>
              <a:ext cx="8430600" cy="27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400">
                  <a:solidFill>
                    <a:srgbClr val="FFFFFF"/>
                  </a:solidFill>
                  <a:latin typeface="Oswald"/>
                  <a:ea typeface="Oswald"/>
                  <a:cs typeface="Oswald"/>
                  <a:sym typeface="Oswald"/>
                </a:rPr>
                <a:t>Mixing colours</a:t>
              </a:r>
              <a:endParaRPr sz="4400">
                <a:solidFill>
                  <a:srgbClr val="FFFFFF"/>
                </a:solidFill>
                <a:latin typeface="Oswald"/>
                <a:ea typeface="Oswald"/>
                <a:cs typeface="Oswald"/>
                <a:sym typeface="Oswald"/>
              </a:endParaRPr>
            </a:p>
            <a:p>
              <a:pPr indent="0" lvl="0" marL="0" rtl="0" algn="l">
                <a:spcBef>
                  <a:spcPts val="0"/>
                </a:spcBef>
                <a:spcAft>
                  <a:spcPts val="0"/>
                </a:spcAft>
                <a:buNone/>
              </a:pPr>
              <a:r>
                <a:t/>
              </a:r>
              <a:endParaRPr sz="2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000">
                  <a:solidFill>
                    <a:srgbClr val="00FF00"/>
                  </a:solidFill>
                  <a:latin typeface="Open Sans"/>
                  <a:ea typeface="Open Sans"/>
                  <a:cs typeface="Open Sans"/>
                  <a:sym typeface="Open Sans"/>
                </a:rPr>
                <a:t>Green 			</a:t>
              </a:r>
              <a:r>
                <a:rPr b="1" lang="en" sz="2000">
                  <a:solidFill>
                    <a:srgbClr val="CACACA"/>
                  </a:solidFill>
                  <a:latin typeface="Open Sans"/>
                  <a:ea typeface="Open Sans"/>
                  <a:cs typeface="Open Sans"/>
                  <a:sym typeface="Open Sans"/>
                </a:rPr>
                <a:t>=</a:t>
              </a:r>
              <a:r>
                <a:rPr b="1" lang="en" sz="2000">
                  <a:solidFill>
                    <a:srgbClr val="00FF00"/>
                  </a:solidFill>
                  <a:latin typeface="Open Sans"/>
                  <a:ea typeface="Open Sans"/>
                  <a:cs typeface="Open Sans"/>
                  <a:sym typeface="Open Sans"/>
                </a:rPr>
                <a:t> </a:t>
              </a:r>
              <a:r>
                <a:rPr b="1" lang="en" sz="2000">
                  <a:solidFill>
                    <a:srgbClr val="FFFF00"/>
                  </a:solidFill>
                  <a:latin typeface="Open Sans"/>
                  <a:ea typeface="Open Sans"/>
                  <a:cs typeface="Open Sans"/>
                  <a:sym typeface="Open Sans"/>
                </a:rPr>
                <a:t>Yellow </a:t>
              </a:r>
              <a:r>
                <a:rPr b="1" lang="en" sz="2000">
                  <a:solidFill>
                    <a:srgbClr val="CACACA"/>
                  </a:solidFill>
                  <a:latin typeface="Open Sans"/>
                  <a:ea typeface="Open Sans"/>
                  <a:cs typeface="Open Sans"/>
                  <a:sym typeface="Open Sans"/>
                </a:rPr>
                <a:t>+ </a:t>
              </a:r>
              <a:r>
                <a:rPr b="1" lang="en" sz="2000">
                  <a:solidFill>
                    <a:srgbClr val="00FFFF"/>
                  </a:solidFill>
                  <a:latin typeface="Open Sans"/>
                  <a:ea typeface="Open Sans"/>
                  <a:cs typeface="Open Sans"/>
                  <a:sym typeface="Open Sans"/>
                </a:rPr>
                <a:t>cyan</a:t>
              </a:r>
              <a:endParaRPr b="1" sz="2000">
                <a:solidFill>
                  <a:srgbClr val="00FF00"/>
                </a:solidFill>
                <a:latin typeface="Open Sans"/>
                <a:ea typeface="Open Sans"/>
                <a:cs typeface="Open Sans"/>
                <a:sym typeface="Open Sans"/>
              </a:endParaRPr>
            </a:p>
            <a:p>
              <a:pPr indent="0" lvl="0" marL="0" rtl="0" algn="l">
                <a:lnSpc>
                  <a:spcPct val="115000"/>
                </a:lnSpc>
                <a:spcBef>
                  <a:spcPts val="1600"/>
                </a:spcBef>
                <a:spcAft>
                  <a:spcPts val="0"/>
                </a:spcAft>
                <a:buNone/>
              </a:pPr>
              <a:r>
                <a:rPr b="1" lang="en" sz="2000">
                  <a:solidFill>
                    <a:srgbClr val="7D00FF"/>
                  </a:solidFill>
                  <a:latin typeface="Open Sans"/>
                  <a:ea typeface="Open Sans"/>
                  <a:cs typeface="Open Sans"/>
                  <a:sym typeface="Open Sans"/>
                </a:rPr>
                <a:t>Blue-violet</a:t>
              </a:r>
              <a:r>
                <a:rPr b="1" lang="en" sz="2000">
                  <a:solidFill>
                    <a:srgbClr val="00FF00"/>
                  </a:solidFill>
                  <a:latin typeface="Open Sans"/>
                  <a:ea typeface="Open Sans"/>
                  <a:cs typeface="Open Sans"/>
                  <a:sym typeface="Open Sans"/>
                </a:rPr>
                <a:t> 	</a:t>
              </a:r>
              <a:r>
                <a:rPr b="1" lang="en" sz="2000">
                  <a:solidFill>
                    <a:srgbClr val="CACACA"/>
                  </a:solidFill>
                  <a:latin typeface="Open Sans"/>
                  <a:ea typeface="Open Sans"/>
                  <a:cs typeface="Open Sans"/>
                  <a:sym typeface="Open Sans"/>
                </a:rPr>
                <a:t>=</a:t>
              </a:r>
              <a:r>
                <a:rPr b="1" lang="en" sz="2000">
                  <a:solidFill>
                    <a:srgbClr val="00FF00"/>
                  </a:solidFill>
                  <a:latin typeface="Open Sans"/>
                  <a:ea typeface="Open Sans"/>
                  <a:cs typeface="Open Sans"/>
                  <a:sym typeface="Open Sans"/>
                </a:rPr>
                <a:t> </a:t>
              </a:r>
              <a:r>
                <a:rPr b="1" lang="en" sz="2000">
                  <a:solidFill>
                    <a:srgbClr val="00FFFF"/>
                  </a:solidFill>
                  <a:latin typeface="Open Sans"/>
                  <a:ea typeface="Open Sans"/>
                  <a:cs typeface="Open Sans"/>
                  <a:sym typeface="Open Sans"/>
                </a:rPr>
                <a:t>Cyan </a:t>
              </a:r>
              <a:r>
                <a:rPr b="1" lang="en" sz="2000">
                  <a:solidFill>
                    <a:srgbClr val="CACACA"/>
                  </a:solidFill>
                  <a:latin typeface="Open Sans"/>
                  <a:ea typeface="Open Sans"/>
                  <a:cs typeface="Open Sans"/>
                  <a:sym typeface="Open Sans"/>
                </a:rPr>
                <a:t>+ </a:t>
              </a:r>
              <a:r>
                <a:rPr b="1" lang="en" sz="2000">
                  <a:solidFill>
                    <a:srgbClr val="FF00FF"/>
                  </a:solidFill>
                  <a:latin typeface="Open Sans"/>
                  <a:ea typeface="Open Sans"/>
                  <a:cs typeface="Open Sans"/>
                  <a:sym typeface="Open Sans"/>
                </a:rPr>
                <a:t>magenta</a:t>
              </a:r>
              <a:endParaRPr b="1" sz="2000">
                <a:solidFill>
                  <a:srgbClr val="7D00FF"/>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n" sz="2000">
                  <a:solidFill>
                    <a:srgbClr val="FF4400"/>
                  </a:solidFill>
                  <a:latin typeface="Open Sans"/>
                  <a:ea typeface="Open Sans"/>
                  <a:cs typeface="Open Sans"/>
                  <a:sym typeface="Open Sans"/>
                </a:rPr>
                <a:t>Red-orange</a:t>
              </a:r>
              <a:r>
                <a:rPr b="1" lang="en" sz="2000">
                  <a:solidFill>
                    <a:srgbClr val="00FF00"/>
                  </a:solidFill>
                  <a:latin typeface="Open Sans"/>
                  <a:ea typeface="Open Sans"/>
                  <a:cs typeface="Open Sans"/>
                  <a:sym typeface="Open Sans"/>
                </a:rPr>
                <a:t> 	</a:t>
              </a:r>
              <a:r>
                <a:rPr b="1" lang="en" sz="2000">
                  <a:solidFill>
                    <a:srgbClr val="CACACA"/>
                  </a:solidFill>
                  <a:latin typeface="Open Sans"/>
                  <a:ea typeface="Open Sans"/>
                  <a:cs typeface="Open Sans"/>
                  <a:sym typeface="Open Sans"/>
                </a:rPr>
                <a:t>=</a:t>
              </a:r>
              <a:r>
                <a:rPr b="1" lang="en" sz="2000">
                  <a:solidFill>
                    <a:srgbClr val="00FF00"/>
                  </a:solidFill>
                  <a:latin typeface="Open Sans"/>
                  <a:ea typeface="Open Sans"/>
                  <a:cs typeface="Open Sans"/>
                  <a:sym typeface="Open Sans"/>
                </a:rPr>
                <a:t> </a:t>
              </a:r>
              <a:r>
                <a:rPr b="1" lang="en" sz="2000">
                  <a:solidFill>
                    <a:srgbClr val="FF00FF"/>
                  </a:solidFill>
                  <a:latin typeface="Open Sans"/>
                  <a:ea typeface="Open Sans"/>
                  <a:cs typeface="Open Sans"/>
                  <a:sym typeface="Open Sans"/>
                </a:rPr>
                <a:t>Magenta </a:t>
              </a:r>
              <a:r>
                <a:rPr b="1" lang="en" sz="2000">
                  <a:solidFill>
                    <a:srgbClr val="CACACA"/>
                  </a:solidFill>
                  <a:latin typeface="Open Sans"/>
                  <a:ea typeface="Open Sans"/>
                  <a:cs typeface="Open Sans"/>
                  <a:sym typeface="Open Sans"/>
                </a:rPr>
                <a:t>+ </a:t>
              </a:r>
              <a:r>
                <a:rPr b="1" lang="en" sz="2000">
                  <a:solidFill>
                    <a:srgbClr val="FFFF00"/>
                  </a:solidFill>
                  <a:latin typeface="Open Sans"/>
                  <a:ea typeface="Open Sans"/>
                  <a:cs typeface="Open Sans"/>
                  <a:sym typeface="Open Sans"/>
                </a:rPr>
                <a:t>yellow</a:t>
              </a:r>
              <a:endParaRPr sz="1050">
                <a:solidFill>
                  <a:srgbClr val="B7B7B7"/>
                </a:solidFill>
                <a:latin typeface="Average"/>
                <a:ea typeface="Average"/>
                <a:cs typeface="Average"/>
                <a:sym typeface="Average"/>
              </a:endParaRPr>
            </a:p>
          </p:txBody>
        </p:sp>
      </p:grpSp>
      <p:sp>
        <p:nvSpPr>
          <p:cNvPr descr="Translations" id="640" name="Google Shape;640;p100"/>
          <p:cNvSpPr txBox="1"/>
          <p:nvPr/>
        </p:nvSpPr>
        <p:spPr>
          <a:xfrm>
            <a:off x="0" y="2754600"/>
            <a:ext cx="9144000" cy="41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خلط الألوان: الأخضر = أصفر + سماوي، الأزرق البنفسجي = سماوي + أرجواني، الأحمر البرتقالي = أرجواني + أصفر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Barreja de colors: Verd = Groc + cian, Blau-violeta = Cian + magenta, Vermell-taronja = Magenta + groc</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混合颜色：绿色 = 黄色 + 青色，蓝紫色 = 青色 + 洋红色，红橙色 = 洋红色 + 黄色</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ترکیب رنگ‌ها: سبز = زرد + فیروزه‌ای، آبی-بنفش = فیروزه‌ای + سرخابی، قرمز-نارنجی = سرخابی + زرد</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रंगों का मिश्रण: हरा = पीला + सियान, नीला-बैंगनी = सियान + मैजेंटा, लाल-नारंगी = मैजेंटा + पीला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色の混合：緑 = 黄色 + シアン、青紫 = シアン + マゼンタ、赤オレンジ = マゼンタ + 黄色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색상 혼합: 녹색 = 노랑 + 청록색, 청자색 = 청록색 + 자홍색, 빨강-주황 = 자홍색 + 노랑색</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Têkelkirina rengan: Kesk = Zer + şîn, Şîn-binefşî = şîn + magenta, Sor-porteqalî = magenta + zer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Mistura de cores: Verde = Amarelo + ciano, Azul-violeta = Ciano + magenta, Vermelho-laranja = Magenta + amarelo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ਰੰਗਾਂ ਦਾ ਮਿਸ਼ਰਣ: ਹਰਾ = ਪੀਲਾ + ਨੀਲਾ, ਨੀਲਾ-ਜਾਮਨੀ = ਨੀਲਾ + ਮੈਜੈਂਟਾ, ਲਾਲ-ਸੰਤਰੀ = ਮੈਜੈਂਟਾ + ਪੀਲਾ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Midabada isku dhafka ah: Cagaar = Jaalle + cyan, buluug-violet = Cyan + magenta, Casaan-orange = Magenta + huruud</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Mezcla de colores: Verde = Amarillo + cian, Azul-violeta = Cian + magenta, Rojo-naranja = Magenta + amarillo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Rangi zinazochanganya: Kijani = Njano + samawati, Bluu-violet = Cyan + magenta, Nyekundu-machungwa = Magenta + njano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Paghahalo ng mga kulay: Berde = Yellow + cyan, Blue-violet = Cyan + magenta, Red-orange = Magenta + yellow</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Renklerin karıştırılması: Yeşil = Sarı + camgöbeği, Mavi-mor = Camgöbeği + macenta, Kırmızı-turuncu = Macenta + sarı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Pha trộn màu sắc: Xanh lá cây = Vàng + lục lam, Xanh lam tím = Lục lam + đỏ tươi, Đỏ cam = Đỏ tươi + vàng</a:t>
            </a:r>
            <a:endParaRPr sz="1250">
              <a:solidFill>
                <a:srgbClr val="CACACA"/>
              </a:solidFill>
              <a:latin typeface="Average"/>
              <a:ea typeface="Average"/>
              <a:cs typeface="Average"/>
              <a:sym typeface="Average"/>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4" name="Shape 644"/>
        <p:cNvGrpSpPr/>
        <p:nvPr/>
      </p:nvGrpSpPr>
      <p:grpSpPr>
        <a:xfrm>
          <a:off x="0" y="0"/>
          <a:ext cx="0" cy="0"/>
          <a:chOff x="0" y="0"/>
          <a:chExt cx="0" cy="0"/>
        </a:xfrm>
      </p:grpSpPr>
      <p:pic>
        <p:nvPicPr>
          <p:cNvPr id="645" name="Google Shape;645;p101"/>
          <p:cNvPicPr preferRelativeResize="0"/>
          <p:nvPr/>
        </p:nvPicPr>
        <p:blipFill>
          <a:blip r:embed="rId3">
            <a:alphaModFix/>
          </a:blip>
          <a:stretch>
            <a:fillRect/>
          </a:stretch>
        </p:blipFill>
        <p:spPr>
          <a:xfrm>
            <a:off x="2057400" y="152400"/>
            <a:ext cx="4999178" cy="655319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descr="Translations" id="650" name="Google Shape;650;p102"/>
          <p:cNvSpPr txBox="1"/>
          <p:nvPr/>
        </p:nvSpPr>
        <p:spPr>
          <a:xfrm>
            <a:off x="2743200" y="0"/>
            <a:ext cx="6400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50">
                <a:solidFill>
                  <a:srgbClr val="AAAAAA"/>
                </a:solidFill>
                <a:latin typeface="Average"/>
                <a:ea typeface="Average"/>
                <a:cs typeface="Average"/>
                <a:sym typeface="Average"/>
              </a:rPr>
              <a:t>ዛሬ የውሃ ቀለምን እንዴት መጠቀም እንደሚቻል መሰረታዊ ነገሮችን እንማራለን. እንዲሁም የቀለም ጎማ ለመፍጠር ትክክለኛዎቹን የመጀመሪያ ደረጃ ቀለሞች እና እንዴት መቀላቀል እንደምንችል እየተማርን ነው።</a:t>
            </a:r>
            <a:endParaRPr sz="1150">
              <a:solidFill>
                <a:srgbClr val="AAAAAA"/>
              </a:solidFill>
              <a:latin typeface="Average"/>
              <a:ea typeface="Average"/>
              <a:cs typeface="Average"/>
              <a:sym typeface="Average"/>
            </a:endParaRPr>
          </a:p>
          <a:p>
            <a:pPr indent="0" lvl="0" marL="0" rtl="1" algn="r">
              <a:spcBef>
                <a:spcPts val="0"/>
              </a:spcBef>
              <a:spcAft>
                <a:spcPts val="0"/>
              </a:spcAft>
              <a:buNone/>
            </a:pPr>
            <a:r>
              <a:rPr lang="en" sz="1150">
                <a:solidFill>
                  <a:srgbClr val="AAAAAA"/>
                </a:solidFill>
                <a:latin typeface="Average"/>
                <a:ea typeface="Average"/>
                <a:cs typeface="Average"/>
                <a:sym typeface="Average"/>
              </a:rPr>
              <a:t>سنتعلم اليوم أساسيات استخدام الألوان المائية، ونتعلم أيضًا الألوان الأساسية الصحيحة وكيفية مزجها لإنشاء عجلة الألوان.</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Avui aprendrem els conceptes bàsics de com utilitzar l'aquarel·la. També aprendrem els colors primaris correctes i com barrejar-los per crear un cercle cromàtic.</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今天我们将学习水彩颜料的基础知识。我们还将学习正确的原色以及如何混合它们来创建色轮。</a:t>
            </a:r>
            <a:endParaRPr sz="1150">
              <a:solidFill>
                <a:srgbClr val="AAAAAA"/>
              </a:solidFill>
              <a:latin typeface="Average"/>
              <a:ea typeface="Average"/>
              <a:cs typeface="Average"/>
              <a:sym typeface="Average"/>
            </a:endParaRPr>
          </a:p>
          <a:p>
            <a:pPr indent="0" lvl="0" marL="0" rtl="1" algn="r">
              <a:spcBef>
                <a:spcPts val="0"/>
              </a:spcBef>
              <a:spcAft>
                <a:spcPts val="0"/>
              </a:spcAft>
              <a:buNone/>
            </a:pPr>
            <a:r>
              <a:rPr lang="en" sz="1150">
                <a:solidFill>
                  <a:srgbClr val="AAAAAA"/>
                </a:solidFill>
                <a:latin typeface="Average"/>
                <a:ea typeface="Average"/>
                <a:cs typeface="Average"/>
                <a:sym typeface="Average"/>
              </a:rPr>
              <a:t>امروز قرار است اصول اولیه استفاده از رنگ آبرنگ را یاد بگیریم. همچنین رنگ‌های اصلی صحیح و نحوه ترکیب آنها برای ایجاد یک چرخه رنگ را یاد می‌گیریم.</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आज हम वाटरकलर पेंट के इस्तेमाल की मूल बातें सीखेंगे। हम सही प्राथमिक रंगों का इस्तेमाल और उन्हें मिलाकर रंग चक्र बनाने का तरीका भी सीखेंगे।</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今日は水彩絵の具の使い方の基本を学びます。また、正しい原色と、それらを混ぜて色相環を作る方法も学びます。</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오늘은 수채화 물감의 기본 사용법을 배워보겠습니다. 또한, 올바른 원색을 사용하고, 혼합하여 색상환을 만드는 방법도 배웁니다.</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Îro em ê bingehên karanîna boyaxa avî fêr bibin. Her wiha em ê rengên sereke yên rast û çawaniya tevlihevkirina wan ji bo çêkirina çerxek rengan fêr bibin.</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Hoje, vamos aprender o básico sobre como usar tinta aquarela. Também aprenderemos as cores primárias corretas e como misturá-las para criar um círculo cromático.</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ਅੱਜ ਅਸੀਂ ਵਾਟਰਕਲਰ ਪੇਂਟ ਦੀ ਵਰਤੋਂ ਕਰਨ ਦੀਆਂ ਮੁੱਢਲੀਆਂ ਗੱਲਾਂ ਸਿੱਖਣ ਜਾ ਰਹੇ ਹਾਂ। ਅਸੀਂ ਸਹੀ ਪ੍ਰਾਇਮਰੀ ਰੰਗਾਂ ਅਤੇ ਉਹਨਾਂ ਨੂੰ ਮਿਲਾਉਣ ਲਈ ਰੰਗ ਚੱਕਰ ਕਿਵੇਂ ਬਣਾਉਣਾ ਹੈ, ਇਹ ਵੀ ਸਿੱਖ ਰਹੇ ਹਾਂ।</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Сегодня мы изучим основы работы с акварелью. Мы также научимся выбирать основные цвета и смешивать их для создания цветового круга.</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Maanta waxaan baran doonaa aasaaska sida loo isticmaalo rinjiga biyaha. Waxaan sidoo kale baraneynaa midabada aasaasiga ah ee saxda ah iyo sida loo isku daro si aan u abuurno giraangiraha midabka.</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Hoy aprenderemos los fundamentos del uso de la acuarela. También aprenderemos los colores primarios correctos y cómo mezclarlos para crear un círculo cromático.</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Leo tutajifunza misingi ya jinsi ya kutumia rangi ya maji. Pia tunajifunza rangi sahihi za msingi na jinsi ya kuzichanganya ili kuunda gurudumu la rangi.</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Ngayon ay matututunan natin ang mga pangunahing kaalaman sa kung paano gumamit ng watercolor na pintura. Pinag-aaralan din namin ang tamang mga pangunahing kulay at kung paano paghaluin ang mga ito upang lumikha ng color wheel.</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Bugün suluboya boyanın nasıl kullanılacağına dair temel bilgileri öğreneceğiz. Ayrıca doğru ana renkleri ve bunları bir renk çemberi oluşturmak için nasıl karıştıracağımızı öğreneceğiz.</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Сьогодні ми вивчимо основи роботи з акварельними фарбами. Ми також дізнаємося, які основні кольори використовувати та як їх змішувати для створення колірного кола.</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Hôm nay chúng ta sẽ học những kiến ​​thức cơ bản về cách sử dụng màu nước. Chúng ta cũng sẽ học về các màu cơ bản chính xác và cách pha trộn chúng để tạo thành vòng tròn màu.</a:t>
            </a:r>
            <a:endParaRPr sz="1150">
              <a:solidFill>
                <a:srgbClr val="CACACA"/>
              </a:solidFill>
              <a:latin typeface="Average"/>
              <a:ea typeface="Average"/>
              <a:cs typeface="Average"/>
              <a:sym typeface="Average"/>
            </a:endParaRPr>
          </a:p>
        </p:txBody>
      </p:sp>
      <p:sp>
        <p:nvSpPr>
          <p:cNvPr id="651" name="Google Shape;651;p102"/>
          <p:cNvSpPr txBox="1"/>
          <p:nvPr/>
        </p:nvSpPr>
        <p:spPr>
          <a:xfrm>
            <a:off x="0" y="0"/>
            <a:ext cx="2743200" cy="107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What are we</a:t>
            </a:r>
            <a:br>
              <a:rPr lang="en" sz="3000">
                <a:solidFill>
                  <a:srgbClr val="FFFFFF"/>
                </a:solidFill>
                <a:latin typeface="Oswald"/>
                <a:ea typeface="Oswald"/>
                <a:cs typeface="Oswald"/>
                <a:sym typeface="Oswald"/>
              </a:rPr>
            </a:br>
            <a:r>
              <a:rPr lang="en" sz="3000">
                <a:solidFill>
                  <a:srgbClr val="FFFFFF"/>
                </a:solidFill>
                <a:latin typeface="Oswald"/>
                <a:ea typeface="Oswald"/>
                <a:cs typeface="Oswald"/>
                <a:sym typeface="Oswald"/>
              </a:rPr>
              <a:t>doing today?</a:t>
            </a:r>
            <a:endParaRPr/>
          </a:p>
        </p:txBody>
      </p:sp>
      <p:pic>
        <p:nvPicPr>
          <p:cNvPr id="652" name="Google Shape;652;p102"/>
          <p:cNvPicPr preferRelativeResize="0"/>
          <p:nvPr/>
        </p:nvPicPr>
        <p:blipFill>
          <a:blip r:embed="rId3">
            <a:alphaModFix/>
          </a:blip>
          <a:stretch>
            <a:fillRect/>
          </a:stretch>
        </p:blipFill>
        <p:spPr>
          <a:xfrm>
            <a:off x="230100" y="1076098"/>
            <a:ext cx="2283000" cy="2994100"/>
          </a:xfrm>
          <a:prstGeom prst="rect">
            <a:avLst/>
          </a:prstGeom>
          <a:noFill/>
          <a:ln>
            <a:noFill/>
          </a:ln>
        </p:spPr>
      </p:pic>
      <p:sp>
        <p:nvSpPr>
          <p:cNvPr id="653" name="Google Shape;653;p102"/>
          <p:cNvSpPr txBox="1"/>
          <p:nvPr/>
        </p:nvSpPr>
        <p:spPr>
          <a:xfrm>
            <a:off x="0" y="4070200"/>
            <a:ext cx="2743200" cy="27879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300">
                <a:solidFill>
                  <a:srgbClr val="CACACA"/>
                </a:solidFill>
                <a:latin typeface="Average"/>
                <a:ea typeface="Average"/>
                <a:cs typeface="Average"/>
                <a:sym typeface="Average"/>
              </a:rPr>
              <a:t>Today we are going to learn basics of how to use watercolour paint. We are also learning the </a:t>
            </a:r>
            <a:r>
              <a:rPr b="1" lang="en" sz="2300">
                <a:solidFill>
                  <a:srgbClr val="FFFFFF"/>
                </a:solidFill>
                <a:latin typeface="Average"/>
                <a:ea typeface="Average"/>
                <a:cs typeface="Average"/>
                <a:sym typeface="Average"/>
              </a:rPr>
              <a:t>correct primary colours</a:t>
            </a:r>
            <a:r>
              <a:rPr lang="en" sz="2300">
                <a:solidFill>
                  <a:srgbClr val="CACACA"/>
                </a:solidFill>
                <a:latin typeface="Average"/>
                <a:ea typeface="Average"/>
                <a:cs typeface="Average"/>
                <a:sym typeface="Average"/>
              </a:rPr>
              <a:t> and how to mix them to create a </a:t>
            </a:r>
            <a:r>
              <a:rPr b="1" lang="en" sz="2300">
                <a:solidFill>
                  <a:srgbClr val="FFFFFF"/>
                </a:solidFill>
                <a:latin typeface="Average"/>
                <a:ea typeface="Average"/>
                <a:cs typeface="Average"/>
                <a:sym typeface="Average"/>
              </a:rPr>
              <a:t>colour wheel</a:t>
            </a:r>
            <a:r>
              <a:rPr lang="en" sz="2300">
                <a:solidFill>
                  <a:srgbClr val="CACACA"/>
                </a:solidFill>
                <a:latin typeface="Average"/>
                <a:ea typeface="Average"/>
                <a:cs typeface="Average"/>
                <a:sym typeface="Average"/>
              </a:rPr>
              <a:t>.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descr="Translations" id="658" name="Google Shape;658;p103"/>
          <p:cNvSpPr txBox="1"/>
          <p:nvPr/>
        </p:nvSpPr>
        <p:spPr>
          <a:xfrm>
            <a:off x="4173900" y="0"/>
            <a:ext cx="4970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50">
                <a:solidFill>
                  <a:srgbClr val="AAAAAA"/>
                </a:solidFill>
                <a:latin typeface="Average"/>
                <a:ea typeface="Average"/>
                <a:cs typeface="Average"/>
                <a:sym typeface="Average"/>
              </a:rPr>
              <a:t>የስራዎን ፎቶ እንዲያነሳ አስተማሪዎን ይጠይቁ</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اطلب من معلمك أن يلتقط صورة لعملك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Demana al teu professor/a que faci una foto de la teva feina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让你的老师给你的作品拍照</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از معلمتان بخواهید از کارتان عکس بگیرد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अपने शिक्षक से अपने काम की तस्वीर लेने के लिए कहें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先生にあなたの作品の写真を撮ってもらいましょう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선생님께 당신의 작품 사진을 찍어달라고 부탁하세요</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Ji mamosteyê/a xwe bixwaze ku wêneyekî xebata te bigire</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Peça ao seu professor para tirar uma foto do seu trabalho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ਆਪਣੇ ਅਧਿਆਪਕ ਨੂੰ ਆਪਣੇ ਕੰਮ ਦੀ ਫੋਟੋ ਖਿੱਚਣ ਲਈ ਕਹੋ।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Попросите учителя сфотографировать вашу работу.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Weydii macalinkaaga inuu sawir ka qaado shaqadaada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Pídele a tu profesor que tome una foto de tu trabajo.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Mwambie mwalimu wako apige picha ya kazi yako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Hilingin sa iyong guro na kumuha ng larawan ng iyong gawa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Öğretmeninizden çalışmanızın fotoğrafını çekmesini isteyin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Попросіть свого вчителя сфотографувати вашу роботу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Yêu cầu giáo viên chụp ảnh bài làm của bạn</a:t>
            </a:r>
            <a:endParaRPr sz="1650">
              <a:solidFill>
                <a:srgbClr val="AAAAAA"/>
              </a:solidFill>
              <a:latin typeface="Average"/>
              <a:ea typeface="Average"/>
              <a:cs typeface="Average"/>
              <a:sym typeface="Average"/>
            </a:endParaRPr>
          </a:p>
        </p:txBody>
      </p:sp>
      <p:grpSp>
        <p:nvGrpSpPr>
          <p:cNvPr id="659" name="Google Shape;659;p103"/>
          <p:cNvGrpSpPr/>
          <p:nvPr/>
        </p:nvGrpSpPr>
        <p:grpSpPr>
          <a:xfrm>
            <a:off x="-12" y="0"/>
            <a:ext cx="4173913" cy="6857999"/>
            <a:chOff x="-12" y="0"/>
            <a:chExt cx="4173913" cy="6857999"/>
          </a:xfrm>
        </p:grpSpPr>
        <p:pic>
          <p:nvPicPr>
            <p:cNvPr id="660" name="Google Shape;660;p103"/>
            <p:cNvPicPr preferRelativeResize="0"/>
            <p:nvPr/>
          </p:nvPicPr>
          <p:blipFill>
            <a:blip r:embed="rId3">
              <a:alphaModFix/>
            </a:blip>
            <a:stretch>
              <a:fillRect/>
            </a:stretch>
          </p:blipFill>
          <p:spPr>
            <a:xfrm>
              <a:off x="-12" y="1292999"/>
              <a:ext cx="4173769" cy="5565000"/>
            </a:xfrm>
            <a:prstGeom prst="rect">
              <a:avLst/>
            </a:prstGeom>
            <a:noFill/>
            <a:ln>
              <a:noFill/>
            </a:ln>
          </p:spPr>
        </p:pic>
        <p:sp>
          <p:nvSpPr>
            <p:cNvPr id="661" name="Google Shape;661;p103"/>
            <p:cNvSpPr txBox="1"/>
            <p:nvPr/>
          </p:nvSpPr>
          <p:spPr>
            <a:xfrm>
              <a:off x="0" y="0"/>
              <a:ext cx="41739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Ask your teacher to take a photo of your work</a:t>
              </a:r>
              <a:endParaRPr sz="1200"/>
            </a:p>
          </p:txBody>
        </p:sp>
      </p:gr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descr="All text" id="666" name="Google Shape;666;p104"/>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3"/>
          <p:cNvSpPr txBox="1"/>
          <p:nvPr/>
        </p:nvSpPr>
        <p:spPr>
          <a:xfrm>
            <a:off x="0" y="804300"/>
            <a:ext cx="9144000" cy="149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FFFFFF"/>
              </a:solidFill>
              <a:latin typeface="Oswald"/>
              <a:ea typeface="Oswald"/>
              <a:cs typeface="Oswald"/>
              <a:sym typeface="Oswald"/>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t/>
            </a:r>
            <a:endParaRPr sz="1500">
              <a:solidFill>
                <a:srgbClr val="AAAAAA"/>
              </a:solidFill>
              <a:latin typeface="Average"/>
              <a:ea typeface="Average"/>
              <a:cs typeface="Average"/>
              <a:sym typeface="Average"/>
            </a:endParaRPr>
          </a:p>
        </p:txBody>
      </p:sp>
      <p:sp>
        <p:nvSpPr>
          <p:cNvPr descr="Column 1" id="171" name="Google Shape;171;p33"/>
          <p:cNvSpPr txBox="1"/>
          <p:nvPr/>
        </p:nvSpPr>
        <p:spPr>
          <a:xfrm>
            <a:off x="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በሂደት ላይ ያለ ስራ</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العمل قيد التقدم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Treball en curs</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正在进行的工作</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کار در حال انجام است</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कार्य प्रगति पर 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進行中</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진행 중인 작업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Kar berdewam e</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Trabalho em andamento</a:t>
            </a:r>
            <a:endParaRPr sz="5800">
              <a:solidFill>
                <a:srgbClr val="AAAAAA"/>
              </a:solidFill>
              <a:latin typeface="Average"/>
              <a:ea typeface="Average"/>
              <a:cs typeface="Average"/>
              <a:sym typeface="Average"/>
            </a:endParaRPr>
          </a:p>
        </p:txBody>
      </p:sp>
      <p:sp>
        <p:nvSpPr>
          <p:cNvPr descr="Column 2" id="172" name="Google Shape;172;p33"/>
          <p:cNvSpPr txBox="1"/>
          <p:nvPr/>
        </p:nvSpPr>
        <p:spPr>
          <a:xfrm>
            <a:off x="457200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ਕੰਮ ਚੱਲ ਰਿਹਾ 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Работа в процессе</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Shaqada ayaa socota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Trabajo en progreso</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Kazi inaendelea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Kasalukuyang ginagawa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Çalışma devam ediyor</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Робота в процесі</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Công việc đang tiến hành</a:t>
            </a:r>
            <a:endParaRPr sz="5800">
              <a:solidFill>
                <a:srgbClr val="AAAAA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4"/>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9900"/>
                </a:solidFill>
                <a:latin typeface="Oswald"/>
                <a:ea typeface="Oswald"/>
                <a:cs typeface="Oswald"/>
                <a:sym typeface="Oswald"/>
              </a:rPr>
              <a:t>Final</a:t>
            </a:r>
            <a:r>
              <a:rPr lang="en" sz="3000">
                <a:solidFill>
                  <a:srgbClr val="FFFFFF"/>
                </a:solidFill>
                <a:latin typeface="Oswald"/>
                <a:ea typeface="Oswald"/>
                <a:cs typeface="Oswald"/>
                <a:sym typeface="Oswald"/>
              </a:rPr>
              <a:t> totals for goals and work-in-progress photos</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sz="3000">
                <a:solidFill>
                  <a:srgbClr val="FFFFFF"/>
                </a:solidFill>
                <a:latin typeface="Oswald"/>
                <a:ea typeface="Oswald"/>
                <a:cs typeface="Oswald"/>
                <a:sym typeface="Oswald"/>
              </a:rPr>
              <a:t>Team Honeybees</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178" name="Google Shape;178;p3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DDDDDD"/>
                </a:solidFill>
                <a:latin typeface="Average"/>
                <a:ea typeface="Average"/>
                <a:cs typeface="Average"/>
                <a:sym typeface="Average"/>
              </a:rPr>
              <a:t>😊 Advait Abhilash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 Al Mohamad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Zi'aez Allison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Peter Azhagiri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Covenant Bassey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Matthew Bowdridge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Gabriel Carvalho Cardoso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Trey Carvery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Ken Declaro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Autumn DeGiobbi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Adella Finnamore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Margo Flynn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Kieran Forbes-Tan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Ronan Furlong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Mo Grant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Hala Khalaf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Tinevimbo Makura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Mohammad Malahfji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Kit McCormack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Harrison Morash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Lam Nguyen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Bayden Noble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Zyaira Owen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Harmony  Parker-Paul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Arad Ranjbar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Ryan Rice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Mila Sahmarani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Yejun Shin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Hayden Theriault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Bianca Thompson-Hill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Ayla Williams     </a:t>
            </a:r>
            <a:endParaRPr>
              <a:solidFill>
                <a:srgbClr val="DDDDDD"/>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